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110ac215dd_0_3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110ac215dd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confusion matrix</a:t>
            </a:r>
            <a:endParaRPr/>
          </a:p>
          <a:p>
            <a:pPr indent="0" lvl="0" marL="0" rtl="0" algn="l">
              <a:spcBef>
                <a:spcPts val="0"/>
              </a:spcBef>
              <a:spcAft>
                <a:spcPts val="0"/>
              </a:spcAft>
              <a:buNone/>
            </a:pPr>
            <a:r>
              <a:rPr lang="en"/>
              <a:t>Predicted label on the bottom, true label on the side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10ac215dd_0_2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10ac215d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14f28a6bfa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14f28a6bf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Section off a 5' x 10' area with a rectangle of floor tape and indicate where a 4' wide stack and 5' wide stack should be placed with a line on the floor, in order to center those stacks with the camera.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 Place a mounted camera on a tripod locked to the ground to capture images of the short side of the material stack.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 On the same side as the camera, warm even light (from ideally two light sources each on either side of the camera) should be pointed at the short side of the material stack.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 The camera should be mounted as close to the material as possible while also being out of the working area so as to not be hit by people or material. In this case, the optimal positioning is 3'-6" away and 11" high so that it can capture both full stacks and partial stacks of incoming material.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 On the opposite side of the camera, place a blank backdrop (a blank solid colored wall) to prevent noise in images should the camera be taking picutres of partial stacks of received material.</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dddc06ef68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dddc06ef6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The camera should be mounted as close to the material as possible while also being out of the working area so as to not be hit by people or material. Hang mounted camera about 9 ft diagonally from corner of material and 7' in the air, pointed towards material corner at the origin on router when the router is homed.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 Any other surfaces in the camera frame should be painted or laminated a solid black color to prevent noise.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 Two light sources should be hung next ot he camera pointed at the material to disperse warm even light on the material.</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14f28a6bfa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14f28a6b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A standing height work surface should be setup close to the panel saw to accept scrap cuts that vary up to 5' in width and 10' in length. This work surface should be painted or laminated in one solid color.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 The camera should be mounted as close to the material as possible while also being out of the working area so as to not be hit by people or material. A camera should be hung from the ceiling at about 7 ft high and 9 ft away diagonally to capture the corner of the material.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 Two light sources should be hung next to the camera pointed at the material to disperse warm even light on the material.</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dddc06ef68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dddc06ef6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dddc06ef68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dddc06ef6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56b69a87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56b69a87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10ac215d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10ac215d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4f28a6bfa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14f28a6bf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 that can retrieve panels from a storage area</a:t>
            </a:r>
            <a:endParaRPr/>
          </a:p>
          <a:p>
            <a:pPr indent="-317500" lvl="0" marL="457200" rtl="0" algn="l">
              <a:spcBef>
                <a:spcPts val="0"/>
              </a:spcBef>
              <a:spcAft>
                <a:spcPts val="0"/>
              </a:spcAft>
              <a:buSzPts val="1400"/>
              <a:buChar char="-"/>
            </a:pPr>
            <a:r>
              <a:rPr lang="en"/>
              <a:t>Gantry </a:t>
            </a:r>
            <a:endParaRPr/>
          </a:p>
          <a:p>
            <a:pPr indent="-317500" lvl="0" marL="457200" rtl="0" algn="l">
              <a:spcBef>
                <a:spcPts val="0"/>
              </a:spcBef>
              <a:spcAft>
                <a:spcPts val="0"/>
              </a:spcAft>
              <a:buSzPts val="1400"/>
              <a:buChar char="-"/>
            </a:pPr>
            <a:r>
              <a:rPr lang="en"/>
              <a:t>Robot arm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Hardware comes with a software end but this requires human input which they want to avoid</a:t>
            </a:r>
            <a:endParaRPr/>
          </a:p>
          <a:p>
            <a:pPr indent="0" lvl="0" marL="0" rtl="0" algn="l">
              <a:spcBef>
                <a:spcPts val="0"/>
              </a:spcBef>
              <a:spcAft>
                <a:spcPts val="0"/>
              </a:spcAft>
              <a:buNone/>
            </a:pPr>
            <a:r>
              <a:rPr lang="en"/>
              <a:t>So they need the software side to automatically recognize material required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a convolutional neural network, type of model that a data scientist can use that works well in image classification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14f28a6bfa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14f28a6bf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 that can retrieve panels from a storage area</a:t>
            </a:r>
            <a:endParaRPr/>
          </a:p>
          <a:p>
            <a:pPr indent="-317500" lvl="0" marL="457200" rtl="0" algn="l">
              <a:spcBef>
                <a:spcPts val="0"/>
              </a:spcBef>
              <a:spcAft>
                <a:spcPts val="0"/>
              </a:spcAft>
              <a:buSzPts val="1400"/>
              <a:buChar char="-"/>
            </a:pPr>
            <a:r>
              <a:rPr lang="en"/>
              <a:t>Gantry </a:t>
            </a:r>
            <a:endParaRPr/>
          </a:p>
          <a:p>
            <a:pPr indent="-317500" lvl="0" marL="457200" rtl="0" algn="l">
              <a:spcBef>
                <a:spcPts val="0"/>
              </a:spcBef>
              <a:spcAft>
                <a:spcPts val="0"/>
              </a:spcAft>
              <a:buSzPts val="1400"/>
              <a:buChar char="-"/>
            </a:pPr>
            <a:r>
              <a:rPr lang="en"/>
              <a:t>Robot arm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Hardware comes with a software end but this requires human input which they want to avoid</a:t>
            </a:r>
            <a:endParaRPr/>
          </a:p>
          <a:p>
            <a:pPr indent="0" lvl="0" marL="0" rtl="0" algn="l">
              <a:spcBef>
                <a:spcPts val="0"/>
              </a:spcBef>
              <a:spcAft>
                <a:spcPts val="0"/>
              </a:spcAft>
              <a:buNone/>
            </a:pPr>
            <a:r>
              <a:rPr lang="en"/>
              <a:t>So they need the software side to automatically recognize material required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10ac215dd_0_3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110ac215d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10ac215dd_0_3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110ac215d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110ac215dd_0_3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110ac215d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110ac215dd_0_3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110ac215dd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10ac215dd_0_3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110ac215dd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10ac215dd_0_3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110ac215dd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110ac215dd_0_4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110ac215dd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110ac215dd_0_4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110ac215d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138b1b92d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138b1b92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to result in the following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required to input material manually into a 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Machines are predictable and can be trained to get it right.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&lt;a href="https://www.flaticon.com/free-icons/human-error" title="human error icons"&gt;Human error icons created by Parzival’ 1997 - Flaticon&lt;/a&gt;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&lt;a href="https://www.flaticon.com/free-icons/down-time" title="down time icons"&gt;Down time icons created by Freepik - Flaticon&lt;/a&gt;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110ac215dd_0_4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110ac215d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Parent objective implemented in 3 work intervals throughout the organization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4b64674489_0_2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4b6467448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data collected on a iphone 13  over one day period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each class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4b64674489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4b6467448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taken over the course of one day at the facility.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10ac215dd_0_4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110ac215dd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taken over the course of one day at the facility.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10ac215dd_0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110ac215d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dddc06ef6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dddc06ef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www.youtube.com/watch?v=iCX8Wku3re4" TargetMode="Externa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521750" y="990800"/>
            <a:ext cx="6100500" cy="859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Material Identification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solidFill>
                  <a:srgbClr val="F3F3F3"/>
                </a:solidFill>
              </a:rPr>
              <a:t>Tim Fuger</a:t>
            </a:r>
            <a:endParaRPr>
              <a:solidFill>
                <a:srgbClr val="F3F3F3"/>
              </a:solidFill>
            </a:endParaRPr>
          </a:p>
          <a:p>
            <a:pPr indent="0" lvl="0" marL="0" rtl="0" algn="ctr">
              <a:spcBef>
                <a:spcPts val="0"/>
              </a:spcBef>
              <a:spcAft>
                <a:spcPts val="0"/>
              </a:spcAft>
              <a:buNone/>
            </a:pPr>
            <a:r>
              <a:t/>
            </a:r>
            <a:endParaRPr>
              <a:solidFill>
                <a:srgbClr val="F3F3F3"/>
              </a:solidFill>
            </a:endParaRPr>
          </a:p>
          <a:p>
            <a:pPr indent="0" lvl="0" marL="0" rtl="0" algn="ctr">
              <a:spcBef>
                <a:spcPts val="0"/>
              </a:spcBef>
              <a:spcAft>
                <a:spcPts val="0"/>
              </a:spcAft>
              <a:buNone/>
            </a:pPr>
            <a:r>
              <a:rPr lang="en">
                <a:solidFill>
                  <a:srgbClr val="F3F3F3"/>
                </a:solidFill>
              </a:rPr>
              <a:t>March, 2023</a:t>
            </a:r>
            <a:endParaRPr>
              <a:solidFill>
                <a:srgbClr val="F3F3F3"/>
              </a:solidFill>
            </a:endParaRPr>
          </a:p>
        </p:txBody>
      </p:sp>
      <p:sp>
        <p:nvSpPr>
          <p:cNvPr id="56" name="Google Shape;56;p13"/>
          <p:cNvSpPr txBox="1"/>
          <p:nvPr>
            <p:ph idx="1" type="subTitle"/>
          </p:nvPr>
        </p:nvSpPr>
        <p:spPr>
          <a:xfrm>
            <a:off x="2725950" y="1850300"/>
            <a:ext cx="3692100" cy="591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solidFill>
                  <a:srgbClr val="F3F3F3"/>
                </a:solidFill>
              </a:rPr>
              <a:t>Image Classification</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50" name="Google Shape;150;p22"/>
          <p:cNvPicPr preferRelativeResize="0"/>
          <p:nvPr/>
        </p:nvPicPr>
        <p:blipFill>
          <a:blip r:embed="rId3">
            <a:alphaModFix/>
          </a:blip>
          <a:stretch>
            <a:fillRect/>
          </a:stretch>
        </p:blipFill>
        <p:spPr>
          <a:xfrm>
            <a:off x="272375" y="809850"/>
            <a:ext cx="4249477" cy="3801299"/>
          </a:xfrm>
          <a:prstGeom prst="rect">
            <a:avLst/>
          </a:prstGeom>
          <a:noFill/>
          <a:ln>
            <a:noFill/>
          </a:ln>
        </p:spPr>
      </p:pic>
      <p:sp>
        <p:nvSpPr>
          <p:cNvPr id="151" name="Google Shape;151;p22"/>
          <p:cNvSpPr txBox="1"/>
          <p:nvPr>
            <p:ph type="title"/>
          </p:nvPr>
        </p:nvSpPr>
        <p:spPr>
          <a:xfrm>
            <a:off x="6474625" y="809850"/>
            <a:ext cx="934500" cy="47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Metrics</a:t>
            </a:r>
            <a:endParaRPr sz="1820"/>
          </a:p>
        </p:txBody>
      </p:sp>
      <p:sp>
        <p:nvSpPr>
          <p:cNvPr id="152" name="Google Shape;152;p22"/>
          <p:cNvSpPr txBox="1"/>
          <p:nvPr>
            <p:ph type="title"/>
          </p:nvPr>
        </p:nvSpPr>
        <p:spPr>
          <a:xfrm>
            <a:off x="5671975" y="1923192"/>
            <a:ext cx="2539800" cy="634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54395"/>
              <a:buNone/>
            </a:pPr>
            <a:r>
              <a:rPr lang="en" sz="1820">
                <a:solidFill>
                  <a:srgbClr val="6AA84F"/>
                </a:solidFill>
              </a:rPr>
              <a:t>Overall Average Accuracy at 67</a:t>
            </a:r>
            <a:r>
              <a:rPr lang="en" sz="1820">
                <a:solidFill>
                  <a:srgbClr val="6AA84F"/>
                </a:solidFill>
              </a:rPr>
              <a:t>%</a:t>
            </a:r>
            <a:endParaRPr sz="1820">
              <a:solidFill>
                <a:srgbClr val="6AA84F"/>
              </a:solidFill>
            </a:endParaRPr>
          </a:p>
        </p:txBody>
      </p:sp>
      <p:sp>
        <p:nvSpPr>
          <p:cNvPr id="153" name="Google Shape;153;p22"/>
          <p:cNvSpPr txBox="1"/>
          <p:nvPr>
            <p:ph type="title"/>
          </p:nvPr>
        </p:nvSpPr>
        <p:spPr>
          <a:xfrm>
            <a:off x="4951075" y="2845083"/>
            <a:ext cx="3981600" cy="471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620">
                <a:solidFill>
                  <a:srgbClr val="FF9900"/>
                </a:solidFill>
              </a:rPr>
              <a:t>TFL has the most false positives</a:t>
            </a:r>
            <a:endParaRPr sz="1620">
              <a:solidFill>
                <a:srgbClr val="FF9900"/>
              </a:solidFill>
            </a:endParaRPr>
          </a:p>
        </p:txBody>
      </p:sp>
      <p:sp>
        <p:nvSpPr>
          <p:cNvPr id="154" name="Google Shape;154;p22"/>
          <p:cNvSpPr txBox="1"/>
          <p:nvPr>
            <p:ph type="title"/>
          </p:nvPr>
        </p:nvSpPr>
        <p:spPr>
          <a:xfrm>
            <a:off x="4951075" y="3604675"/>
            <a:ext cx="3981600" cy="471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620">
                <a:solidFill>
                  <a:srgbClr val="B45F06"/>
                </a:solidFill>
              </a:rPr>
              <a:t>PC has the most false negatives</a:t>
            </a:r>
            <a:endParaRPr sz="1620">
              <a:solidFill>
                <a:srgbClr val="B45F06"/>
              </a:solidFill>
            </a:endParaRPr>
          </a:p>
        </p:txBody>
      </p:sp>
      <p:sp>
        <p:nvSpPr>
          <p:cNvPr id="155" name="Google Shape;155;p22"/>
          <p:cNvSpPr/>
          <p:nvPr/>
        </p:nvSpPr>
        <p:spPr>
          <a:xfrm>
            <a:off x="2309025" y="1006500"/>
            <a:ext cx="799200" cy="3197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688275" y="1783575"/>
            <a:ext cx="3211800" cy="788100"/>
          </a:xfrm>
          <a:prstGeom prst="rect">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2545875" y="2014875"/>
            <a:ext cx="325500" cy="3255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txBox="1"/>
          <p:nvPr>
            <p:ph type="title"/>
          </p:nvPr>
        </p:nvSpPr>
        <p:spPr>
          <a:xfrm>
            <a:off x="5418775" y="1227800"/>
            <a:ext cx="3046200" cy="407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54395"/>
              <a:buNone/>
            </a:pPr>
            <a:r>
              <a:rPr lang="en" sz="1820"/>
              <a:t>Total of 210 items in test set</a:t>
            </a:r>
            <a:endParaRPr sz="182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xit" presetID="10" presetSubtype="0">
                                  <p:stCondLst>
                                    <p:cond delay="0"/>
                                  </p:stCondLst>
                                  <p:childTnLst>
                                    <p:animEffect filter="fade" transition="out">
                                      <p:cBhvr>
                                        <p:cTn dur="1000"/>
                                        <p:tgtEl>
                                          <p:spTgt spid="155"/>
                                        </p:tgtEl>
                                      </p:cBhvr>
                                    </p:animEffect>
                                    <p:set>
                                      <p:cBhvr>
                                        <p:cTn dur="1" fill="hold">
                                          <p:stCondLst>
                                            <p:cond delay="1000"/>
                                          </p:stCondLst>
                                        </p:cTn>
                                        <p:tgtEl>
                                          <p:spTgt spid="1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164" name="Google Shape;164;p23"/>
          <p:cNvSpPr txBox="1"/>
          <p:nvPr/>
        </p:nvSpPr>
        <p:spPr>
          <a:xfrm>
            <a:off x="659000" y="817250"/>
            <a:ext cx="171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E69138"/>
                </a:solidFill>
                <a:latin typeface="Roboto"/>
                <a:ea typeface="Roboto"/>
                <a:cs typeface="Roboto"/>
                <a:sym typeface="Roboto"/>
              </a:rPr>
              <a:t>Background and dust in images</a:t>
            </a:r>
            <a:r>
              <a:rPr lang="en" sz="1200">
                <a:solidFill>
                  <a:schemeClr val="dk1"/>
                </a:solidFill>
                <a:latin typeface="Roboto"/>
                <a:ea typeface="Roboto"/>
                <a:cs typeface="Roboto"/>
                <a:sym typeface="Roboto"/>
              </a:rPr>
              <a:t> caused noise in classifying images</a:t>
            </a:r>
            <a:endParaRPr sz="1200">
              <a:solidFill>
                <a:schemeClr val="dk1"/>
              </a:solidFill>
              <a:latin typeface="Roboto"/>
              <a:ea typeface="Roboto"/>
              <a:cs typeface="Roboto"/>
              <a:sym typeface="Roboto"/>
            </a:endParaRPr>
          </a:p>
        </p:txBody>
      </p:sp>
      <p:sp>
        <p:nvSpPr>
          <p:cNvPr id="165" name="Google Shape;165;p23"/>
          <p:cNvSpPr txBox="1"/>
          <p:nvPr/>
        </p:nvSpPr>
        <p:spPr>
          <a:xfrm>
            <a:off x="3876050" y="817250"/>
            <a:ext cx="159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E69138"/>
                </a:solidFill>
                <a:latin typeface="Roboto"/>
                <a:ea typeface="Roboto"/>
                <a:cs typeface="Roboto"/>
                <a:sym typeface="Roboto"/>
              </a:rPr>
              <a:t>Difficulty predicting</a:t>
            </a:r>
            <a:r>
              <a:rPr b="1" lang="en" sz="1200">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the difference between </a:t>
            </a:r>
            <a:r>
              <a:rPr b="1" lang="en" sz="1200">
                <a:solidFill>
                  <a:srgbClr val="E69138"/>
                </a:solidFill>
                <a:latin typeface="Roboto"/>
                <a:ea typeface="Roboto"/>
                <a:cs typeface="Roboto"/>
                <a:sym typeface="Roboto"/>
              </a:rPr>
              <a:t>TFL and PC</a:t>
            </a:r>
            <a:endParaRPr b="1" sz="1200">
              <a:solidFill>
                <a:srgbClr val="E69138"/>
              </a:solidFill>
              <a:latin typeface="Roboto"/>
              <a:ea typeface="Roboto"/>
              <a:cs typeface="Roboto"/>
              <a:sym typeface="Roboto"/>
            </a:endParaRPr>
          </a:p>
        </p:txBody>
      </p:sp>
      <p:sp>
        <p:nvSpPr>
          <p:cNvPr id="166" name="Google Shape;166;p23"/>
          <p:cNvSpPr txBox="1"/>
          <p:nvPr/>
        </p:nvSpPr>
        <p:spPr>
          <a:xfrm>
            <a:off x="659000" y="2357125"/>
            <a:ext cx="802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Even with inconsistent data, we were able to come close to required </a:t>
            </a:r>
            <a:r>
              <a:rPr lang="en" sz="1200">
                <a:solidFill>
                  <a:srgbClr val="DD7E6B"/>
                </a:solidFill>
                <a:latin typeface="Roboto"/>
                <a:ea typeface="Roboto"/>
                <a:cs typeface="Roboto"/>
                <a:sym typeface="Roboto"/>
              </a:rPr>
              <a:t>70% accuracy</a:t>
            </a:r>
            <a:r>
              <a:rPr lang="en" sz="1200">
                <a:solidFill>
                  <a:schemeClr val="dk1"/>
                </a:solidFill>
                <a:latin typeface="Roboto"/>
                <a:ea typeface="Roboto"/>
                <a:cs typeface="Roboto"/>
                <a:sym typeface="Roboto"/>
              </a:rPr>
              <a:t> at the final model’s </a:t>
            </a:r>
            <a:r>
              <a:rPr b="1" lang="en" sz="1200">
                <a:solidFill>
                  <a:srgbClr val="93C47D"/>
                </a:solidFill>
                <a:latin typeface="Roboto"/>
                <a:ea typeface="Roboto"/>
                <a:cs typeface="Roboto"/>
                <a:sym typeface="Roboto"/>
              </a:rPr>
              <a:t>67% accuracy</a:t>
            </a:r>
            <a:endParaRPr sz="1200">
              <a:solidFill>
                <a:schemeClr val="dk1"/>
              </a:solidFill>
              <a:latin typeface="Roboto"/>
              <a:ea typeface="Roboto"/>
              <a:cs typeface="Roboto"/>
              <a:sym typeface="Roboto"/>
            </a:endParaRPr>
          </a:p>
        </p:txBody>
      </p:sp>
      <p:sp>
        <p:nvSpPr>
          <p:cNvPr id="167" name="Google Shape;167;p23"/>
          <p:cNvSpPr txBox="1"/>
          <p:nvPr/>
        </p:nvSpPr>
        <p:spPr>
          <a:xfrm>
            <a:off x="6757100" y="817250"/>
            <a:ext cx="192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E69138"/>
                </a:solidFill>
                <a:latin typeface="Roboto"/>
                <a:ea typeface="Roboto"/>
                <a:cs typeface="Roboto"/>
                <a:sym typeface="Roboto"/>
              </a:rPr>
              <a:t>Multiple materials</a:t>
            </a:r>
            <a:r>
              <a:rPr lang="en" sz="1200">
                <a:solidFill>
                  <a:schemeClr val="dk1"/>
                </a:solidFill>
                <a:latin typeface="Roboto"/>
                <a:ea typeface="Roboto"/>
                <a:cs typeface="Roboto"/>
                <a:sym typeface="Roboto"/>
              </a:rPr>
              <a:t> in one image </a:t>
            </a:r>
            <a:r>
              <a:rPr b="1" lang="en" sz="1200">
                <a:solidFill>
                  <a:srgbClr val="E69138"/>
                </a:solidFill>
                <a:latin typeface="Roboto"/>
                <a:ea typeface="Roboto"/>
                <a:cs typeface="Roboto"/>
                <a:sym typeface="Roboto"/>
              </a:rPr>
              <a:t>created issues</a:t>
            </a:r>
            <a:r>
              <a:rPr lang="en" sz="1200">
                <a:solidFill>
                  <a:schemeClr val="dk1"/>
                </a:solidFill>
                <a:latin typeface="Roboto"/>
                <a:ea typeface="Roboto"/>
                <a:cs typeface="Roboto"/>
                <a:sym typeface="Roboto"/>
              </a:rPr>
              <a:t> in correct predictions</a:t>
            </a:r>
            <a:endParaRPr sz="1200">
              <a:solidFill>
                <a:schemeClr val="dk1"/>
              </a:solidFill>
              <a:latin typeface="Roboto"/>
              <a:ea typeface="Roboto"/>
              <a:cs typeface="Roboto"/>
              <a:sym typeface="Roboto"/>
            </a:endParaRPr>
          </a:p>
        </p:txBody>
      </p:sp>
      <p:sp>
        <p:nvSpPr>
          <p:cNvPr id="168" name="Google Shape;168;p23"/>
          <p:cNvSpPr txBox="1"/>
          <p:nvPr/>
        </p:nvSpPr>
        <p:spPr>
          <a:xfrm>
            <a:off x="3816200" y="3471100"/>
            <a:ext cx="171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E69138"/>
                </a:solidFill>
                <a:latin typeface="Roboto"/>
                <a:ea typeface="Roboto"/>
                <a:cs typeface="Roboto"/>
                <a:sym typeface="Roboto"/>
              </a:rPr>
              <a:t>Checks </a:t>
            </a:r>
            <a:r>
              <a:rPr b="1" lang="en" sz="1200">
                <a:solidFill>
                  <a:srgbClr val="FF9900"/>
                </a:solidFill>
                <a:latin typeface="Roboto"/>
                <a:ea typeface="Roboto"/>
                <a:cs typeface="Roboto"/>
                <a:sym typeface="Roboto"/>
              </a:rPr>
              <a:t>required</a:t>
            </a:r>
            <a:r>
              <a:rPr lang="en" sz="1200">
                <a:solidFill>
                  <a:schemeClr val="dk1"/>
                </a:solidFill>
                <a:latin typeface="Roboto"/>
                <a:ea typeface="Roboto"/>
                <a:cs typeface="Roboto"/>
                <a:sym typeface="Roboto"/>
              </a:rPr>
              <a:t> for the initial production testing period</a:t>
            </a:r>
            <a:endParaRPr sz="1200">
              <a:solidFill>
                <a:schemeClr val="dk1"/>
              </a:solidFill>
              <a:latin typeface="Roboto"/>
              <a:ea typeface="Roboto"/>
              <a:cs typeface="Roboto"/>
              <a:sym typeface="Roboto"/>
            </a:endParaRPr>
          </a:p>
        </p:txBody>
      </p:sp>
      <p:cxnSp>
        <p:nvCxnSpPr>
          <p:cNvPr id="169" name="Google Shape;169;p23"/>
          <p:cNvCxnSpPr/>
          <p:nvPr/>
        </p:nvCxnSpPr>
        <p:spPr>
          <a:xfrm>
            <a:off x="1879775" y="1598550"/>
            <a:ext cx="1213800" cy="703200"/>
          </a:xfrm>
          <a:prstGeom prst="straightConnector1">
            <a:avLst/>
          </a:prstGeom>
          <a:noFill/>
          <a:ln cap="flat" cmpd="sng" w="28575">
            <a:solidFill>
              <a:schemeClr val="dk1"/>
            </a:solidFill>
            <a:prstDash val="solid"/>
            <a:round/>
            <a:headEnd len="med" w="med" type="none"/>
            <a:tailEnd len="med" w="med" type="triangle"/>
          </a:ln>
        </p:spPr>
      </p:cxnSp>
      <p:cxnSp>
        <p:nvCxnSpPr>
          <p:cNvPr id="170" name="Google Shape;170;p23"/>
          <p:cNvCxnSpPr>
            <a:stCxn id="165" idx="2"/>
            <a:endCxn id="166" idx="0"/>
          </p:cNvCxnSpPr>
          <p:nvPr/>
        </p:nvCxnSpPr>
        <p:spPr>
          <a:xfrm>
            <a:off x="4671650" y="1556150"/>
            <a:ext cx="0" cy="801000"/>
          </a:xfrm>
          <a:prstGeom prst="straightConnector1">
            <a:avLst/>
          </a:prstGeom>
          <a:noFill/>
          <a:ln cap="flat" cmpd="sng" w="28575">
            <a:solidFill>
              <a:schemeClr val="dk1"/>
            </a:solidFill>
            <a:prstDash val="solid"/>
            <a:round/>
            <a:headEnd len="med" w="med" type="none"/>
            <a:tailEnd len="med" w="med" type="triangle"/>
          </a:ln>
        </p:spPr>
      </p:cxnSp>
      <p:cxnSp>
        <p:nvCxnSpPr>
          <p:cNvPr id="171" name="Google Shape;171;p23"/>
          <p:cNvCxnSpPr/>
          <p:nvPr/>
        </p:nvCxnSpPr>
        <p:spPr>
          <a:xfrm flipH="1">
            <a:off x="6527325" y="1605950"/>
            <a:ext cx="991800" cy="717900"/>
          </a:xfrm>
          <a:prstGeom prst="straightConnector1">
            <a:avLst/>
          </a:prstGeom>
          <a:noFill/>
          <a:ln cap="flat" cmpd="sng" w="28575">
            <a:solidFill>
              <a:schemeClr val="dk1"/>
            </a:solidFill>
            <a:prstDash val="solid"/>
            <a:round/>
            <a:headEnd len="med" w="med" type="none"/>
            <a:tailEnd len="med" w="med" type="triangle"/>
          </a:ln>
        </p:spPr>
      </p:cxnSp>
      <p:cxnSp>
        <p:nvCxnSpPr>
          <p:cNvPr id="172" name="Google Shape;172;p23"/>
          <p:cNvCxnSpPr>
            <a:stCxn id="166" idx="2"/>
            <a:endCxn id="168" idx="0"/>
          </p:cNvCxnSpPr>
          <p:nvPr/>
        </p:nvCxnSpPr>
        <p:spPr>
          <a:xfrm>
            <a:off x="4671650" y="2726425"/>
            <a:ext cx="0" cy="7446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4"/>
          <p:cNvPicPr preferRelativeResize="0"/>
          <p:nvPr/>
        </p:nvPicPr>
        <p:blipFill>
          <a:blip r:embed="rId3">
            <a:alphaModFix/>
          </a:blip>
          <a:stretch>
            <a:fillRect/>
          </a:stretch>
        </p:blipFill>
        <p:spPr>
          <a:xfrm>
            <a:off x="163703" y="651625"/>
            <a:ext cx="4241976" cy="3278824"/>
          </a:xfrm>
          <a:prstGeom prst="rect">
            <a:avLst/>
          </a:prstGeom>
          <a:noFill/>
          <a:ln>
            <a:noFill/>
          </a:ln>
        </p:spPr>
      </p:pic>
      <p:pic>
        <p:nvPicPr>
          <p:cNvPr id="178" name="Google Shape;178;p24"/>
          <p:cNvPicPr preferRelativeResize="0"/>
          <p:nvPr/>
        </p:nvPicPr>
        <p:blipFill>
          <a:blip r:embed="rId4">
            <a:alphaModFix/>
          </a:blip>
          <a:stretch>
            <a:fillRect/>
          </a:stretch>
        </p:blipFill>
        <p:spPr>
          <a:xfrm>
            <a:off x="1547625" y="3256675"/>
            <a:ext cx="2689450" cy="1493260"/>
          </a:xfrm>
          <a:prstGeom prst="rect">
            <a:avLst/>
          </a:prstGeom>
          <a:noFill/>
          <a:ln cap="flat" cmpd="sng" w="28575">
            <a:solidFill>
              <a:schemeClr val="accent1"/>
            </a:solidFill>
            <a:prstDash val="solid"/>
            <a:round/>
            <a:headEnd len="sm" w="sm" type="none"/>
            <a:tailEnd len="sm" w="sm" type="none"/>
          </a:ln>
        </p:spPr>
      </p:pic>
      <p:pic>
        <p:nvPicPr>
          <p:cNvPr id="179" name="Google Shape;179;p24"/>
          <p:cNvPicPr preferRelativeResize="0"/>
          <p:nvPr/>
        </p:nvPicPr>
        <p:blipFill>
          <a:blip r:embed="rId5">
            <a:alphaModFix/>
          </a:blip>
          <a:stretch>
            <a:fillRect/>
          </a:stretch>
        </p:blipFill>
        <p:spPr>
          <a:xfrm>
            <a:off x="4625452" y="651625"/>
            <a:ext cx="2790073" cy="3609677"/>
          </a:xfrm>
          <a:prstGeom prst="rect">
            <a:avLst/>
          </a:prstGeom>
          <a:noFill/>
          <a:ln>
            <a:noFill/>
          </a:ln>
        </p:spPr>
      </p:pic>
      <p:sp>
        <p:nvSpPr>
          <p:cNvPr id="180" name="Google Shape;180;p24"/>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 - Data - Warehouse Setup</a:t>
            </a:r>
            <a:endParaRPr/>
          </a:p>
        </p:txBody>
      </p:sp>
      <p:sp>
        <p:nvSpPr>
          <p:cNvPr id="181" name="Google Shape;181;p24"/>
          <p:cNvSpPr txBox="1"/>
          <p:nvPr/>
        </p:nvSpPr>
        <p:spPr>
          <a:xfrm>
            <a:off x="7570925" y="1609894"/>
            <a:ext cx="12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11” High</a:t>
            </a:r>
            <a:endParaRPr>
              <a:solidFill>
                <a:schemeClr val="dk1"/>
              </a:solidFill>
            </a:endParaRPr>
          </a:p>
        </p:txBody>
      </p:sp>
      <p:sp>
        <p:nvSpPr>
          <p:cNvPr id="182" name="Google Shape;182;p24"/>
          <p:cNvSpPr txBox="1"/>
          <p:nvPr/>
        </p:nvSpPr>
        <p:spPr>
          <a:xfrm>
            <a:off x="7570925" y="2308713"/>
            <a:ext cx="139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Backdrop Paint/Laminate black</a:t>
            </a:r>
            <a:endParaRPr>
              <a:solidFill>
                <a:schemeClr val="dk1"/>
              </a:solidFill>
            </a:endParaRPr>
          </a:p>
        </p:txBody>
      </p:sp>
      <p:sp>
        <p:nvSpPr>
          <p:cNvPr id="183" name="Google Shape;183;p24"/>
          <p:cNvSpPr txBox="1"/>
          <p:nvPr/>
        </p:nvSpPr>
        <p:spPr>
          <a:xfrm>
            <a:off x="7570925" y="695675"/>
            <a:ext cx="127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Camera on Tripod</a:t>
            </a:r>
            <a:endParaRPr>
              <a:solidFill>
                <a:schemeClr val="dk1"/>
              </a:solidFill>
            </a:endParaRPr>
          </a:p>
        </p:txBody>
      </p:sp>
      <p:sp>
        <p:nvSpPr>
          <p:cNvPr id="184" name="Google Shape;184;p24"/>
          <p:cNvSpPr txBox="1"/>
          <p:nvPr/>
        </p:nvSpPr>
        <p:spPr>
          <a:xfrm>
            <a:off x="7570925" y="3438631"/>
            <a:ext cx="139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Two light sources</a:t>
            </a:r>
            <a:endParaRPr>
              <a:solidFill>
                <a:schemeClr val="dk1"/>
              </a:solidFill>
            </a:endParaRPr>
          </a:p>
        </p:txBody>
      </p:sp>
      <p:sp>
        <p:nvSpPr>
          <p:cNvPr id="185" name="Google Shape;185;p24"/>
          <p:cNvSpPr txBox="1"/>
          <p:nvPr/>
        </p:nvSpPr>
        <p:spPr>
          <a:xfrm>
            <a:off x="7570925" y="4352850"/>
            <a:ext cx="157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Work area indicated on floor</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 - Data - CNC Setup</a:t>
            </a:r>
            <a:endParaRPr/>
          </a:p>
        </p:txBody>
      </p:sp>
      <p:pic>
        <p:nvPicPr>
          <p:cNvPr id="191" name="Google Shape;191;p25"/>
          <p:cNvPicPr preferRelativeResize="0"/>
          <p:nvPr/>
        </p:nvPicPr>
        <p:blipFill>
          <a:blip r:embed="rId3">
            <a:alphaModFix/>
          </a:blip>
          <a:stretch>
            <a:fillRect/>
          </a:stretch>
        </p:blipFill>
        <p:spPr>
          <a:xfrm>
            <a:off x="163700" y="651625"/>
            <a:ext cx="4241976" cy="3278828"/>
          </a:xfrm>
          <a:prstGeom prst="rect">
            <a:avLst/>
          </a:prstGeom>
          <a:noFill/>
          <a:ln>
            <a:noFill/>
          </a:ln>
        </p:spPr>
      </p:pic>
      <p:pic>
        <p:nvPicPr>
          <p:cNvPr id="192" name="Google Shape;192;p25"/>
          <p:cNvPicPr preferRelativeResize="0"/>
          <p:nvPr/>
        </p:nvPicPr>
        <p:blipFill rotWithShape="1">
          <a:blip r:embed="rId4">
            <a:alphaModFix/>
          </a:blip>
          <a:srcRect b="0" l="25008" r="16939" t="0"/>
          <a:stretch/>
        </p:blipFill>
        <p:spPr>
          <a:xfrm>
            <a:off x="4625450" y="651625"/>
            <a:ext cx="2790077" cy="3714850"/>
          </a:xfrm>
          <a:prstGeom prst="rect">
            <a:avLst/>
          </a:prstGeom>
          <a:noFill/>
          <a:ln>
            <a:noFill/>
          </a:ln>
        </p:spPr>
      </p:pic>
      <p:pic>
        <p:nvPicPr>
          <p:cNvPr id="193" name="Google Shape;193;p25"/>
          <p:cNvPicPr preferRelativeResize="0"/>
          <p:nvPr/>
        </p:nvPicPr>
        <p:blipFill>
          <a:blip r:embed="rId5">
            <a:alphaModFix/>
          </a:blip>
          <a:stretch>
            <a:fillRect/>
          </a:stretch>
        </p:blipFill>
        <p:spPr>
          <a:xfrm>
            <a:off x="1547613" y="3256663"/>
            <a:ext cx="2689475" cy="1493299"/>
          </a:xfrm>
          <a:prstGeom prst="rect">
            <a:avLst/>
          </a:prstGeom>
          <a:noFill/>
          <a:ln cap="flat" cmpd="sng" w="28575">
            <a:solidFill>
              <a:schemeClr val="accent1"/>
            </a:solidFill>
            <a:prstDash val="solid"/>
            <a:round/>
            <a:headEnd len="sm" w="sm" type="none"/>
            <a:tailEnd len="sm" w="sm" type="none"/>
          </a:ln>
        </p:spPr>
      </p:pic>
      <p:sp>
        <p:nvSpPr>
          <p:cNvPr id="194" name="Google Shape;194;p25"/>
          <p:cNvSpPr txBox="1"/>
          <p:nvPr/>
        </p:nvSpPr>
        <p:spPr>
          <a:xfrm>
            <a:off x="7570925" y="1609894"/>
            <a:ext cx="12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7 ft High</a:t>
            </a:r>
            <a:endParaRPr>
              <a:solidFill>
                <a:schemeClr val="dk1"/>
              </a:solidFill>
            </a:endParaRPr>
          </a:p>
        </p:txBody>
      </p:sp>
      <p:sp>
        <p:nvSpPr>
          <p:cNvPr id="195" name="Google Shape;195;p25"/>
          <p:cNvSpPr txBox="1"/>
          <p:nvPr/>
        </p:nvSpPr>
        <p:spPr>
          <a:xfrm>
            <a:off x="7570925" y="2308713"/>
            <a:ext cx="139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Background </a:t>
            </a:r>
            <a:r>
              <a:rPr lang="en">
                <a:solidFill>
                  <a:schemeClr val="dk1"/>
                </a:solidFill>
              </a:rPr>
              <a:t>Paint/Laminate black</a:t>
            </a:r>
            <a:endParaRPr>
              <a:solidFill>
                <a:schemeClr val="dk1"/>
              </a:solidFill>
            </a:endParaRPr>
          </a:p>
        </p:txBody>
      </p:sp>
      <p:sp>
        <p:nvSpPr>
          <p:cNvPr id="196" name="Google Shape;196;p25"/>
          <p:cNvSpPr txBox="1"/>
          <p:nvPr/>
        </p:nvSpPr>
        <p:spPr>
          <a:xfrm>
            <a:off x="7570925" y="695675"/>
            <a:ext cx="127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Camera Hung</a:t>
            </a:r>
            <a:endParaRPr>
              <a:solidFill>
                <a:schemeClr val="dk1"/>
              </a:solidFill>
            </a:endParaRPr>
          </a:p>
        </p:txBody>
      </p:sp>
      <p:sp>
        <p:nvSpPr>
          <p:cNvPr id="197" name="Google Shape;197;p25"/>
          <p:cNvSpPr txBox="1"/>
          <p:nvPr/>
        </p:nvSpPr>
        <p:spPr>
          <a:xfrm>
            <a:off x="7570925" y="3438631"/>
            <a:ext cx="139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Two light sources</a:t>
            </a:r>
            <a:endParaRPr>
              <a:solidFill>
                <a:schemeClr val="dk1"/>
              </a:solidFill>
            </a:endParaRPr>
          </a:p>
        </p:txBody>
      </p:sp>
      <p:sp>
        <p:nvSpPr>
          <p:cNvPr id="198" name="Google Shape;198;p25"/>
          <p:cNvSpPr txBox="1"/>
          <p:nvPr/>
        </p:nvSpPr>
        <p:spPr>
          <a:xfrm>
            <a:off x="7570925" y="4352850"/>
            <a:ext cx="157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Material at 0,0 on CNC</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6"/>
          <p:cNvPicPr preferRelativeResize="0"/>
          <p:nvPr/>
        </p:nvPicPr>
        <p:blipFill>
          <a:blip r:embed="rId3">
            <a:alphaModFix/>
          </a:blip>
          <a:stretch>
            <a:fillRect/>
          </a:stretch>
        </p:blipFill>
        <p:spPr>
          <a:xfrm>
            <a:off x="163701" y="651623"/>
            <a:ext cx="4241976" cy="3278852"/>
          </a:xfrm>
          <a:prstGeom prst="rect">
            <a:avLst/>
          </a:prstGeom>
          <a:noFill/>
          <a:ln>
            <a:noFill/>
          </a:ln>
        </p:spPr>
      </p:pic>
      <p:pic>
        <p:nvPicPr>
          <p:cNvPr id="204" name="Google Shape;204;p26"/>
          <p:cNvPicPr preferRelativeResize="0"/>
          <p:nvPr/>
        </p:nvPicPr>
        <p:blipFill>
          <a:blip r:embed="rId4">
            <a:alphaModFix/>
          </a:blip>
          <a:stretch>
            <a:fillRect/>
          </a:stretch>
        </p:blipFill>
        <p:spPr>
          <a:xfrm>
            <a:off x="1547625" y="3256675"/>
            <a:ext cx="2689450" cy="1493267"/>
          </a:xfrm>
          <a:prstGeom prst="rect">
            <a:avLst/>
          </a:prstGeom>
          <a:noFill/>
          <a:ln cap="flat" cmpd="sng" w="28575">
            <a:solidFill>
              <a:schemeClr val="accent1"/>
            </a:solidFill>
            <a:prstDash val="solid"/>
            <a:round/>
            <a:headEnd len="sm" w="sm" type="none"/>
            <a:tailEnd len="sm" w="sm" type="none"/>
          </a:ln>
        </p:spPr>
      </p:pic>
      <p:pic>
        <p:nvPicPr>
          <p:cNvPr id="205" name="Google Shape;205;p26"/>
          <p:cNvPicPr preferRelativeResize="0"/>
          <p:nvPr/>
        </p:nvPicPr>
        <p:blipFill>
          <a:blip r:embed="rId5">
            <a:alphaModFix/>
          </a:blip>
          <a:stretch>
            <a:fillRect/>
          </a:stretch>
        </p:blipFill>
        <p:spPr>
          <a:xfrm>
            <a:off x="4625450" y="651625"/>
            <a:ext cx="2790073" cy="3609651"/>
          </a:xfrm>
          <a:prstGeom prst="rect">
            <a:avLst/>
          </a:prstGeom>
          <a:noFill/>
          <a:ln>
            <a:noFill/>
          </a:ln>
        </p:spPr>
      </p:pic>
      <p:sp>
        <p:nvSpPr>
          <p:cNvPr id="206" name="Google Shape;206;p26"/>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 - Data - Panel Saw / Scrap Rack Setup</a:t>
            </a:r>
            <a:endParaRPr/>
          </a:p>
        </p:txBody>
      </p:sp>
      <p:sp>
        <p:nvSpPr>
          <p:cNvPr id="207" name="Google Shape;207;p26"/>
          <p:cNvSpPr txBox="1"/>
          <p:nvPr/>
        </p:nvSpPr>
        <p:spPr>
          <a:xfrm>
            <a:off x="7570925" y="1609894"/>
            <a:ext cx="12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7 ft High</a:t>
            </a:r>
            <a:endParaRPr>
              <a:solidFill>
                <a:schemeClr val="dk1"/>
              </a:solidFill>
            </a:endParaRPr>
          </a:p>
        </p:txBody>
      </p:sp>
      <p:sp>
        <p:nvSpPr>
          <p:cNvPr id="208" name="Google Shape;208;p26"/>
          <p:cNvSpPr txBox="1"/>
          <p:nvPr/>
        </p:nvSpPr>
        <p:spPr>
          <a:xfrm>
            <a:off x="7570925" y="2308713"/>
            <a:ext cx="139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Background Paint/Laminate black</a:t>
            </a:r>
            <a:endParaRPr>
              <a:solidFill>
                <a:schemeClr val="dk1"/>
              </a:solidFill>
            </a:endParaRPr>
          </a:p>
        </p:txBody>
      </p:sp>
      <p:sp>
        <p:nvSpPr>
          <p:cNvPr id="209" name="Google Shape;209;p26"/>
          <p:cNvSpPr txBox="1"/>
          <p:nvPr/>
        </p:nvSpPr>
        <p:spPr>
          <a:xfrm>
            <a:off x="7570925" y="695675"/>
            <a:ext cx="127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Camera Hung</a:t>
            </a:r>
            <a:endParaRPr>
              <a:solidFill>
                <a:schemeClr val="dk1"/>
              </a:solidFill>
            </a:endParaRPr>
          </a:p>
        </p:txBody>
      </p:sp>
      <p:sp>
        <p:nvSpPr>
          <p:cNvPr id="210" name="Google Shape;210;p26"/>
          <p:cNvSpPr txBox="1"/>
          <p:nvPr/>
        </p:nvSpPr>
        <p:spPr>
          <a:xfrm>
            <a:off x="7570925" y="3438631"/>
            <a:ext cx="139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Two light sources</a:t>
            </a:r>
            <a:endParaRPr>
              <a:solidFill>
                <a:schemeClr val="dk1"/>
              </a:solidFill>
            </a:endParaRPr>
          </a:p>
        </p:txBody>
      </p:sp>
      <p:sp>
        <p:nvSpPr>
          <p:cNvPr id="211" name="Google Shape;211;p26"/>
          <p:cNvSpPr txBox="1"/>
          <p:nvPr/>
        </p:nvSpPr>
        <p:spPr>
          <a:xfrm>
            <a:off x="7570925" y="4352850"/>
            <a:ext cx="157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Material corner placement on table</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 - Implementation</a:t>
            </a:r>
            <a:endParaRPr/>
          </a:p>
        </p:txBody>
      </p:sp>
      <p:sp>
        <p:nvSpPr>
          <p:cNvPr id="217" name="Google Shape;217;p27"/>
          <p:cNvSpPr txBox="1"/>
          <p:nvPr/>
        </p:nvSpPr>
        <p:spPr>
          <a:xfrm>
            <a:off x="1419599" y="1490075"/>
            <a:ext cx="6304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Roboto"/>
                <a:ea typeface="Roboto"/>
                <a:cs typeface="Roboto"/>
                <a:sym typeface="Roboto"/>
              </a:rPr>
              <a:t>Model </a:t>
            </a:r>
            <a:r>
              <a:rPr lang="en" sz="1200">
                <a:solidFill>
                  <a:schemeClr val="dk1"/>
                </a:solidFill>
                <a:latin typeface="Roboto"/>
                <a:ea typeface="Roboto"/>
                <a:cs typeface="Roboto"/>
                <a:sym typeface="Roboto"/>
              </a:rPr>
              <a:t>can be</a:t>
            </a:r>
            <a:r>
              <a:rPr b="1" lang="en" sz="1200">
                <a:solidFill>
                  <a:srgbClr val="3C78D8"/>
                </a:solidFill>
                <a:latin typeface="Roboto"/>
                <a:ea typeface="Roboto"/>
                <a:cs typeface="Roboto"/>
                <a:sym typeface="Roboto"/>
              </a:rPr>
              <a:t> implemented immediately </a:t>
            </a:r>
            <a:r>
              <a:rPr lang="en" sz="1200">
                <a:solidFill>
                  <a:schemeClr val="dk1"/>
                </a:solidFill>
                <a:latin typeface="Roboto"/>
                <a:ea typeface="Roboto"/>
                <a:cs typeface="Roboto"/>
                <a:sym typeface="Roboto"/>
              </a:rPr>
              <a:t>with human assistance.</a:t>
            </a:r>
            <a:endParaRPr sz="1200">
              <a:solidFill>
                <a:schemeClr val="dk1"/>
              </a:solidFill>
              <a:latin typeface="Roboto"/>
              <a:ea typeface="Roboto"/>
              <a:cs typeface="Roboto"/>
              <a:sym typeface="Roboto"/>
            </a:endParaRPr>
          </a:p>
        </p:txBody>
      </p:sp>
      <p:sp>
        <p:nvSpPr>
          <p:cNvPr id="218" name="Google Shape;218;p27"/>
          <p:cNvSpPr txBox="1"/>
          <p:nvPr/>
        </p:nvSpPr>
        <p:spPr>
          <a:xfrm>
            <a:off x="1419599" y="2783942"/>
            <a:ext cx="6304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Roboto"/>
                <a:ea typeface="Roboto"/>
                <a:cs typeface="Roboto"/>
                <a:sym typeface="Roboto"/>
              </a:rPr>
              <a:t>Human oversight </a:t>
            </a:r>
            <a:r>
              <a:rPr lang="en" sz="1200">
                <a:solidFill>
                  <a:schemeClr val="dk1"/>
                </a:solidFill>
                <a:latin typeface="Roboto"/>
                <a:ea typeface="Roboto"/>
                <a:cs typeface="Roboto"/>
                <a:sym typeface="Roboto"/>
              </a:rPr>
              <a:t>should take place for</a:t>
            </a:r>
            <a:r>
              <a:rPr b="1" lang="en" sz="1200">
                <a:solidFill>
                  <a:srgbClr val="3C78D8"/>
                </a:solidFill>
                <a:latin typeface="Roboto"/>
                <a:ea typeface="Roboto"/>
                <a:cs typeface="Roboto"/>
                <a:sym typeface="Roboto"/>
              </a:rPr>
              <a:t> 90 days </a:t>
            </a:r>
            <a:r>
              <a:rPr lang="en" sz="1200">
                <a:solidFill>
                  <a:schemeClr val="dk1"/>
                </a:solidFill>
                <a:latin typeface="Roboto"/>
                <a:ea typeface="Roboto"/>
                <a:cs typeface="Roboto"/>
                <a:sym typeface="Roboto"/>
              </a:rPr>
              <a:t>after implementation.</a:t>
            </a:r>
            <a:endParaRPr sz="1200">
              <a:solidFill>
                <a:schemeClr val="dk1"/>
              </a:solidFill>
              <a:latin typeface="Roboto"/>
              <a:ea typeface="Roboto"/>
              <a:cs typeface="Roboto"/>
              <a:sym typeface="Roboto"/>
            </a:endParaRPr>
          </a:p>
        </p:txBody>
      </p:sp>
      <p:sp>
        <p:nvSpPr>
          <p:cNvPr id="219" name="Google Shape;219;p27"/>
          <p:cNvSpPr txBox="1"/>
          <p:nvPr/>
        </p:nvSpPr>
        <p:spPr>
          <a:xfrm>
            <a:off x="1419599" y="3430875"/>
            <a:ext cx="6304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Roboto"/>
                <a:ea typeface="Roboto"/>
                <a:cs typeface="Roboto"/>
                <a:sym typeface="Roboto"/>
              </a:rPr>
              <a:t>After which accuracy will be assessed again.</a:t>
            </a:r>
            <a:endParaRPr sz="1200">
              <a:solidFill>
                <a:schemeClr val="dk1"/>
              </a:solidFill>
              <a:latin typeface="Roboto"/>
              <a:ea typeface="Roboto"/>
              <a:cs typeface="Roboto"/>
              <a:sym typeface="Roboto"/>
            </a:endParaRPr>
          </a:p>
        </p:txBody>
      </p:sp>
      <p:sp>
        <p:nvSpPr>
          <p:cNvPr id="220" name="Google Shape;220;p27"/>
          <p:cNvSpPr txBox="1"/>
          <p:nvPr/>
        </p:nvSpPr>
        <p:spPr>
          <a:xfrm>
            <a:off x="1419599" y="2137008"/>
            <a:ext cx="6304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Roboto"/>
                <a:ea typeface="Roboto"/>
                <a:cs typeface="Roboto"/>
                <a:sym typeface="Roboto"/>
              </a:rPr>
              <a:t>Worker can </a:t>
            </a:r>
            <a:r>
              <a:rPr lang="en" sz="1200">
                <a:solidFill>
                  <a:schemeClr val="dk1"/>
                </a:solidFill>
                <a:latin typeface="Roboto"/>
                <a:ea typeface="Roboto"/>
                <a:cs typeface="Roboto"/>
                <a:sym typeface="Roboto"/>
              </a:rPr>
              <a:t>check prediction on a tablet and </a:t>
            </a:r>
            <a:r>
              <a:rPr b="1" lang="en" sz="1200">
                <a:solidFill>
                  <a:srgbClr val="3C78D8"/>
                </a:solidFill>
                <a:latin typeface="Roboto"/>
                <a:ea typeface="Roboto"/>
                <a:cs typeface="Roboto"/>
                <a:sym typeface="Roboto"/>
              </a:rPr>
              <a:t>correct if</a:t>
            </a:r>
            <a:r>
              <a:rPr lang="en" sz="1200">
                <a:solidFill>
                  <a:schemeClr val="dk1"/>
                </a:solidFill>
                <a:latin typeface="Roboto"/>
                <a:ea typeface="Roboto"/>
                <a:cs typeface="Roboto"/>
                <a:sym typeface="Roboto"/>
              </a:rPr>
              <a:t> the prediction is</a:t>
            </a:r>
            <a:r>
              <a:rPr b="1" lang="en" sz="1200">
                <a:solidFill>
                  <a:srgbClr val="3C78D8"/>
                </a:solidFill>
                <a:latin typeface="Roboto"/>
                <a:ea typeface="Roboto"/>
                <a:cs typeface="Roboto"/>
                <a:sym typeface="Roboto"/>
              </a:rPr>
              <a:t> incorrect.</a:t>
            </a:r>
            <a:endParaRPr sz="12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226" name="Google Shape;226;p28"/>
          <p:cNvSpPr txBox="1"/>
          <p:nvPr/>
        </p:nvSpPr>
        <p:spPr>
          <a:xfrm>
            <a:off x="3230750" y="2681825"/>
            <a:ext cx="2386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A64D79"/>
                </a:solidFill>
                <a:latin typeface="Roboto"/>
                <a:ea typeface="Roboto"/>
                <a:cs typeface="Roboto"/>
                <a:sym typeface="Roboto"/>
              </a:rPr>
              <a:t>Parse image data of product labels </a:t>
            </a:r>
            <a:r>
              <a:rPr lang="en" sz="1200">
                <a:solidFill>
                  <a:schemeClr val="dk1"/>
                </a:solidFill>
                <a:latin typeface="Roboto"/>
                <a:ea typeface="Roboto"/>
                <a:cs typeface="Roboto"/>
                <a:sym typeface="Roboto"/>
              </a:rPr>
              <a:t>for incoming skids of material in the warehouse to provide a more accurate prediction</a:t>
            </a:r>
            <a:endParaRPr sz="1200">
              <a:solidFill>
                <a:schemeClr val="dk1"/>
              </a:solidFill>
              <a:latin typeface="Roboto"/>
              <a:ea typeface="Roboto"/>
              <a:cs typeface="Roboto"/>
              <a:sym typeface="Roboto"/>
            </a:endParaRPr>
          </a:p>
        </p:txBody>
      </p:sp>
      <p:sp>
        <p:nvSpPr>
          <p:cNvPr id="227" name="Google Shape;227;p28"/>
          <p:cNvSpPr txBox="1"/>
          <p:nvPr/>
        </p:nvSpPr>
        <p:spPr>
          <a:xfrm>
            <a:off x="918363" y="2681825"/>
            <a:ext cx="1686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Roboto"/>
                <a:ea typeface="Roboto"/>
                <a:cs typeface="Roboto"/>
                <a:sym typeface="Roboto"/>
              </a:rPr>
              <a:t>Increase</a:t>
            </a:r>
            <a:r>
              <a:rPr lang="en" sz="1200">
                <a:solidFill>
                  <a:schemeClr val="dk1"/>
                </a:solidFill>
                <a:latin typeface="Roboto"/>
                <a:ea typeface="Roboto"/>
                <a:cs typeface="Roboto"/>
                <a:sym typeface="Roboto"/>
              </a:rPr>
              <a:t> amount of </a:t>
            </a:r>
            <a:r>
              <a:rPr b="1" lang="en" sz="1200">
                <a:solidFill>
                  <a:srgbClr val="3C78D8"/>
                </a:solidFill>
                <a:latin typeface="Roboto"/>
                <a:ea typeface="Roboto"/>
                <a:cs typeface="Roboto"/>
                <a:sym typeface="Roboto"/>
              </a:rPr>
              <a:t>data</a:t>
            </a:r>
            <a:r>
              <a:rPr lang="en" sz="1200">
                <a:solidFill>
                  <a:schemeClr val="dk1"/>
                </a:solidFill>
                <a:latin typeface="Roboto"/>
                <a:ea typeface="Roboto"/>
                <a:cs typeface="Roboto"/>
                <a:sym typeface="Roboto"/>
              </a:rPr>
              <a:t> to train on by gathering 10,000 or 20,000 images</a:t>
            </a:r>
            <a:endParaRPr sz="1200">
              <a:solidFill>
                <a:schemeClr val="dk1"/>
              </a:solidFill>
              <a:latin typeface="Roboto"/>
              <a:ea typeface="Roboto"/>
              <a:cs typeface="Roboto"/>
              <a:sym typeface="Roboto"/>
            </a:endParaRPr>
          </a:p>
        </p:txBody>
      </p:sp>
      <p:sp>
        <p:nvSpPr>
          <p:cNvPr id="228" name="Google Shape;228;p28"/>
          <p:cNvSpPr txBox="1"/>
          <p:nvPr/>
        </p:nvSpPr>
        <p:spPr>
          <a:xfrm>
            <a:off x="5905775" y="2681825"/>
            <a:ext cx="2619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8E7CC3"/>
                </a:solidFill>
                <a:latin typeface="Roboto"/>
                <a:ea typeface="Roboto"/>
                <a:cs typeface="Roboto"/>
                <a:sym typeface="Roboto"/>
              </a:rPr>
              <a:t>Better accuracy</a:t>
            </a:r>
            <a:r>
              <a:rPr lang="en" sz="1200">
                <a:solidFill>
                  <a:srgbClr val="674EA7"/>
                </a:solidFill>
                <a:latin typeface="Roboto"/>
                <a:ea typeface="Roboto"/>
                <a:cs typeface="Roboto"/>
                <a:sym typeface="Roboto"/>
              </a:rPr>
              <a:t> </a:t>
            </a:r>
            <a:r>
              <a:rPr lang="en" sz="1200">
                <a:solidFill>
                  <a:schemeClr val="dk1"/>
                </a:solidFill>
                <a:latin typeface="Roboto"/>
                <a:ea typeface="Roboto"/>
                <a:cs typeface="Roboto"/>
                <a:sym typeface="Roboto"/>
              </a:rPr>
              <a:t>could be obtained </a:t>
            </a:r>
            <a:r>
              <a:rPr b="1" lang="en" sz="1200">
                <a:solidFill>
                  <a:srgbClr val="8E7CC3"/>
                </a:solidFill>
                <a:latin typeface="Roboto"/>
                <a:ea typeface="Roboto"/>
                <a:cs typeface="Roboto"/>
                <a:sym typeface="Roboto"/>
              </a:rPr>
              <a:t>by</a:t>
            </a:r>
            <a:r>
              <a:rPr lang="en" sz="1200">
                <a:solidFill>
                  <a:srgbClr val="8E7CC3"/>
                </a:solidFill>
                <a:latin typeface="Roboto"/>
                <a:ea typeface="Roboto"/>
                <a:cs typeface="Roboto"/>
                <a:sym typeface="Roboto"/>
              </a:rPr>
              <a:t> </a:t>
            </a:r>
            <a:r>
              <a:rPr b="1" lang="en" sz="1200">
                <a:solidFill>
                  <a:srgbClr val="8E7CC3"/>
                </a:solidFill>
                <a:latin typeface="Roboto"/>
                <a:ea typeface="Roboto"/>
                <a:cs typeface="Roboto"/>
                <a:sym typeface="Roboto"/>
              </a:rPr>
              <a:t>fine tuning and iterating</a:t>
            </a:r>
            <a:r>
              <a:rPr lang="en" sz="1200">
                <a:solidFill>
                  <a:schemeClr val="dk1"/>
                </a:solidFill>
                <a:latin typeface="Roboto"/>
                <a:ea typeface="Roboto"/>
                <a:cs typeface="Roboto"/>
                <a:sym typeface="Roboto"/>
              </a:rPr>
              <a:t> on the final model</a:t>
            </a:r>
            <a:endParaRPr sz="1200">
              <a:solidFill>
                <a:schemeClr val="dk1"/>
              </a:solidFill>
              <a:latin typeface="Roboto"/>
              <a:ea typeface="Roboto"/>
              <a:cs typeface="Roboto"/>
              <a:sym typeface="Roboto"/>
            </a:endParaRPr>
          </a:p>
        </p:txBody>
      </p:sp>
      <p:sp>
        <p:nvSpPr>
          <p:cNvPr id="229" name="Google Shape;229;p28"/>
          <p:cNvSpPr txBox="1"/>
          <p:nvPr/>
        </p:nvSpPr>
        <p:spPr>
          <a:xfrm>
            <a:off x="1428375" y="1635575"/>
            <a:ext cx="666000" cy="572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1</a:t>
            </a:r>
            <a:endParaRPr sz="1600">
              <a:solidFill>
                <a:schemeClr val="dk1"/>
              </a:solidFill>
            </a:endParaRPr>
          </a:p>
        </p:txBody>
      </p:sp>
      <p:sp>
        <p:nvSpPr>
          <p:cNvPr id="230" name="Google Shape;230;p28"/>
          <p:cNvSpPr txBox="1"/>
          <p:nvPr/>
        </p:nvSpPr>
        <p:spPr>
          <a:xfrm>
            <a:off x="4085913" y="1635575"/>
            <a:ext cx="666000" cy="572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2</a:t>
            </a:r>
            <a:endParaRPr sz="1600">
              <a:solidFill>
                <a:schemeClr val="dk1"/>
              </a:solidFill>
            </a:endParaRPr>
          </a:p>
        </p:txBody>
      </p:sp>
      <p:sp>
        <p:nvSpPr>
          <p:cNvPr id="231" name="Google Shape;231;p28"/>
          <p:cNvSpPr txBox="1"/>
          <p:nvPr/>
        </p:nvSpPr>
        <p:spPr>
          <a:xfrm>
            <a:off x="6743450" y="1635575"/>
            <a:ext cx="666000" cy="572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3</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64590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64590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nvSpPr>
        <p:spPr>
          <a:xfrm>
            <a:off x="708750" y="1141125"/>
            <a:ext cx="77265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Clr>
                <a:schemeClr val="dk1"/>
              </a:buClr>
              <a:buSzPts val="1100"/>
              <a:buFont typeface="Arial"/>
              <a:buNone/>
            </a:pPr>
            <a:r>
              <a:rPr b="1" lang="en" sz="1700">
                <a:solidFill>
                  <a:schemeClr val="dk1"/>
                </a:solidFill>
              </a:rPr>
              <a:t>Material Handling</a:t>
            </a:r>
            <a:endParaRPr b="1" sz="300"/>
          </a:p>
        </p:txBody>
      </p:sp>
      <p:sp>
        <p:nvSpPr>
          <p:cNvPr id="247" name="Google Shape;247;p31"/>
          <p:cNvSpPr txBox="1"/>
          <p:nvPr>
            <p:ph type="title"/>
          </p:nvPr>
        </p:nvSpPr>
        <p:spPr>
          <a:xfrm>
            <a:off x="105400" y="118425"/>
            <a:ext cx="7217100" cy="592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500"/>
              <a:t>Background</a:t>
            </a:r>
            <a:endParaRPr b="1" sz="2500">
              <a:solidFill>
                <a:schemeClr val="dk1"/>
              </a:solidFill>
              <a:latin typeface="Oswald"/>
              <a:ea typeface="Oswald"/>
              <a:cs typeface="Oswald"/>
              <a:sym typeface="Oswald"/>
            </a:endParaRPr>
          </a:p>
        </p:txBody>
      </p:sp>
      <p:sp>
        <p:nvSpPr>
          <p:cNvPr id="248" name="Google Shape;248;p31"/>
          <p:cNvSpPr txBox="1"/>
          <p:nvPr/>
        </p:nvSpPr>
        <p:spPr>
          <a:xfrm>
            <a:off x="708750" y="1522950"/>
            <a:ext cx="77265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Clr>
                <a:schemeClr val="dk1"/>
              </a:buClr>
              <a:buSzPts val="1100"/>
              <a:buFont typeface="Arial"/>
              <a:buNone/>
            </a:pPr>
            <a:r>
              <a:rPr lang="en" sz="1600">
                <a:solidFill>
                  <a:schemeClr val="dk1"/>
                </a:solidFill>
              </a:rPr>
              <a:t>The movement, protection, storage, and control of materials and products throughout manufacturing, warehousing, distribution, consumption and disposal</a:t>
            </a:r>
            <a:endParaRPr sz="200"/>
          </a:p>
        </p:txBody>
      </p:sp>
      <p:sp>
        <p:nvSpPr>
          <p:cNvPr id="249" name="Google Shape;249;p31"/>
          <p:cNvSpPr txBox="1"/>
          <p:nvPr/>
        </p:nvSpPr>
        <p:spPr>
          <a:xfrm>
            <a:off x="708750" y="2825475"/>
            <a:ext cx="77265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Clr>
                <a:schemeClr val="dk1"/>
              </a:buClr>
              <a:buSzPts val="1100"/>
              <a:buFont typeface="Arial"/>
              <a:buNone/>
            </a:pPr>
            <a:r>
              <a:rPr b="1" lang="en" sz="1700">
                <a:solidFill>
                  <a:schemeClr val="dk1"/>
                </a:solidFill>
              </a:rPr>
              <a:t>Retail Store Fixture</a:t>
            </a:r>
            <a:endParaRPr b="1" sz="300"/>
          </a:p>
        </p:txBody>
      </p:sp>
      <p:sp>
        <p:nvSpPr>
          <p:cNvPr id="250" name="Google Shape;250;p31"/>
          <p:cNvSpPr txBox="1"/>
          <p:nvPr/>
        </p:nvSpPr>
        <p:spPr>
          <a:xfrm>
            <a:off x="708750" y="3236900"/>
            <a:ext cx="77265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Clr>
                <a:schemeClr val="dk1"/>
              </a:buClr>
              <a:buSzPts val="1100"/>
              <a:buFont typeface="Arial"/>
              <a:buNone/>
            </a:pPr>
            <a:r>
              <a:rPr lang="en" sz="1600">
                <a:solidFill>
                  <a:schemeClr val="dk1"/>
                </a:solidFill>
              </a:rPr>
              <a:t>Any piece of equipment or furniture used to display products. The most common type of fixture are shelves, but there are countless types of fixtures like mannequins, display racks, display cases, stall walls, signage holder, and more.</a:t>
            </a:r>
            <a:endParaRPr sz="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636450" y="1583750"/>
            <a:ext cx="73266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lang="en" sz="2400">
                <a:solidFill>
                  <a:schemeClr val="dk1"/>
                </a:solidFill>
              </a:rPr>
              <a:t>To develop a </a:t>
            </a:r>
            <a:r>
              <a:rPr b="1" lang="en" sz="2400">
                <a:solidFill>
                  <a:srgbClr val="3C78D8"/>
                </a:solidFill>
              </a:rPr>
              <a:t>Convolutional Neural Network</a:t>
            </a:r>
            <a:r>
              <a:rPr lang="en" sz="2400">
                <a:solidFill>
                  <a:schemeClr val="dk1"/>
                </a:solidFill>
              </a:rPr>
              <a:t> that can properly </a:t>
            </a:r>
            <a:r>
              <a:rPr lang="en" sz="2400">
                <a:solidFill>
                  <a:srgbClr val="E69138"/>
                </a:solidFill>
              </a:rPr>
              <a:t>identify material</a:t>
            </a:r>
            <a:r>
              <a:rPr lang="en" sz="2400">
                <a:solidFill>
                  <a:schemeClr val="dk1"/>
                </a:solidFill>
              </a:rPr>
              <a:t> types for warehouse and scrap </a:t>
            </a:r>
            <a:r>
              <a:rPr lang="en" sz="2400">
                <a:solidFill>
                  <a:srgbClr val="F1C232"/>
                </a:solidFill>
              </a:rPr>
              <a:t>material handling </a:t>
            </a:r>
            <a:r>
              <a:rPr lang="en" sz="2400">
                <a:solidFill>
                  <a:schemeClr val="dk1"/>
                </a:solidFill>
              </a:rPr>
              <a:t>at Madjek Inc.</a:t>
            </a:r>
            <a:endParaRPr sz="100"/>
          </a:p>
        </p:txBody>
      </p:sp>
      <p:sp>
        <p:nvSpPr>
          <p:cNvPr id="62" name="Google Shape;62;p14"/>
          <p:cNvSpPr txBox="1"/>
          <p:nvPr>
            <p:ph type="title"/>
          </p:nvPr>
        </p:nvSpPr>
        <p:spPr>
          <a:xfrm>
            <a:off x="105400" y="118425"/>
            <a:ext cx="7217100" cy="592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500"/>
              <a:t>Project objective</a:t>
            </a:r>
            <a:endParaRPr b="1" sz="2500">
              <a:solidFill>
                <a:schemeClr val="dk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nvSpPr>
        <p:spPr>
          <a:xfrm>
            <a:off x="708750" y="4338225"/>
            <a:ext cx="77265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Clr>
                <a:schemeClr val="dk1"/>
              </a:buClr>
              <a:buSzPts val="1100"/>
              <a:buFont typeface="Arial"/>
              <a:buNone/>
            </a:pPr>
            <a:r>
              <a:rPr lang="en" sz="1600">
                <a:solidFill>
                  <a:schemeClr val="dk1"/>
                </a:solidFill>
              </a:rPr>
              <a:t>Madjek Inc (a fixture manufacturer) would like to purchase a Panel Storage and Retrieval System to control material handling</a:t>
            </a:r>
            <a:endParaRPr sz="200"/>
          </a:p>
        </p:txBody>
      </p:sp>
      <p:pic>
        <p:nvPicPr>
          <p:cNvPr descr="Optimize your material handling and inventory management efficiency with the STORETEQ panel storage and retrieval system from HOMAG. &#10;&#10;For more information visit: https://www.stilesmachinery.com/homag/storeteq" id="256" name="Google Shape;256;p32" title="Overview of the HOMAG STORETEQ Panel Storage and Retrieval System">
            <a:hlinkClick r:id="rId3"/>
          </p:cNvPr>
          <p:cNvPicPr preferRelativeResize="0"/>
          <p:nvPr/>
        </p:nvPicPr>
        <p:blipFill>
          <a:blip r:embed="rId4">
            <a:alphaModFix/>
          </a:blip>
          <a:stretch>
            <a:fillRect/>
          </a:stretch>
        </p:blipFill>
        <p:spPr>
          <a:xfrm>
            <a:off x="1406688" y="710625"/>
            <a:ext cx="6330625" cy="3560975"/>
          </a:xfrm>
          <a:prstGeom prst="rect">
            <a:avLst/>
          </a:prstGeom>
          <a:noFill/>
          <a:ln>
            <a:noFill/>
          </a:ln>
        </p:spPr>
      </p:pic>
      <p:sp>
        <p:nvSpPr>
          <p:cNvPr id="257" name="Google Shape;257;p32"/>
          <p:cNvSpPr txBox="1"/>
          <p:nvPr>
            <p:ph type="title"/>
          </p:nvPr>
        </p:nvSpPr>
        <p:spPr>
          <a:xfrm>
            <a:off x="105400" y="118425"/>
            <a:ext cx="7217100" cy="592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500"/>
              <a:t>Background</a:t>
            </a:r>
            <a:endParaRPr b="1" sz="2500">
              <a:solidFill>
                <a:schemeClr val="dk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pic>
        <p:nvPicPr>
          <p:cNvPr id="263" name="Google Shape;263;p33"/>
          <p:cNvPicPr preferRelativeResize="0"/>
          <p:nvPr/>
        </p:nvPicPr>
        <p:blipFill>
          <a:blip r:embed="rId3">
            <a:alphaModFix/>
          </a:blip>
          <a:stretch>
            <a:fillRect/>
          </a:stretch>
        </p:blipFill>
        <p:spPr>
          <a:xfrm>
            <a:off x="3750469" y="0"/>
            <a:ext cx="1643062"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pic>
        <p:nvPicPr>
          <p:cNvPr id="269" name="Google Shape;269;p34"/>
          <p:cNvPicPr preferRelativeResize="0"/>
          <p:nvPr/>
        </p:nvPicPr>
        <p:blipFill>
          <a:blip r:embed="rId3">
            <a:alphaModFix/>
          </a:blip>
          <a:stretch>
            <a:fillRect/>
          </a:stretch>
        </p:blipFill>
        <p:spPr>
          <a:xfrm>
            <a:off x="265896" y="729850"/>
            <a:ext cx="3655729" cy="3266550"/>
          </a:xfrm>
          <a:prstGeom prst="rect">
            <a:avLst/>
          </a:prstGeom>
          <a:noFill/>
          <a:ln>
            <a:noFill/>
          </a:ln>
        </p:spPr>
      </p:pic>
      <p:pic>
        <p:nvPicPr>
          <p:cNvPr id="270" name="Google Shape;270;p34"/>
          <p:cNvPicPr preferRelativeResize="0"/>
          <p:nvPr/>
        </p:nvPicPr>
        <p:blipFill>
          <a:blip r:embed="rId4">
            <a:alphaModFix/>
          </a:blip>
          <a:stretch>
            <a:fillRect/>
          </a:stretch>
        </p:blipFill>
        <p:spPr>
          <a:xfrm>
            <a:off x="4081424" y="721075"/>
            <a:ext cx="4796676" cy="3284088"/>
          </a:xfrm>
          <a:prstGeom prst="rect">
            <a:avLst/>
          </a:prstGeom>
          <a:noFill/>
          <a:ln>
            <a:noFill/>
          </a:ln>
        </p:spPr>
      </p:pic>
      <p:sp>
        <p:nvSpPr>
          <p:cNvPr id="271" name="Google Shape;271;p34"/>
          <p:cNvSpPr txBox="1"/>
          <p:nvPr/>
        </p:nvSpPr>
        <p:spPr>
          <a:xfrm>
            <a:off x="710475" y="4181400"/>
            <a:ext cx="28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Misprediction between TFL and PC. Widespread mispredictions</a:t>
            </a:r>
            <a:endParaRPr>
              <a:solidFill>
                <a:schemeClr val="dk1"/>
              </a:solidFill>
            </a:endParaRPr>
          </a:p>
        </p:txBody>
      </p:sp>
      <p:sp>
        <p:nvSpPr>
          <p:cNvPr id="272" name="Google Shape;272;p34"/>
          <p:cNvSpPr txBox="1"/>
          <p:nvPr/>
        </p:nvSpPr>
        <p:spPr>
          <a:xfrm>
            <a:off x="5051463" y="4181400"/>
            <a:ext cx="285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Low values in all metrics</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pic>
        <p:nvPicPr>
          <p:cNvPr id="278" name="Google Shape;278;p35"/>
          <p:cNvPicPr preferRelativeResize="0"/>
          <p:nvPr/>
        </p:nvPicPr>
        <p:blipFill>
          <a:blip r:embed="rId3">
            <a:alphaModFix/>
          </a:blip>
          <a:stretch>
            <a:fillRect/>
          </a:stretch>
        </p:blipFill>
        <p:spPr>
          <a:xfrm>
            <a:off x="4151975" y="737250"/>
            <a:ext cx="4771075" cy="3266550"/>
          </a:xfrm>
          <a:prstGeom prst="rect">
            <a:avLst/>
          </a:prstGeom>
          <a:noFill/>
          <a:ln>
            <a:noFill/>
          </a:ln>
        </p:spPr>
      </p:pic>
      <p:pic>
        <p:nvPicPr>
          <p:cNvPr id="279" name="Google Shape;279;p35"/>
          <p:cNvPicPr preferRelativeResize="0"/>
          <p:nvPr/>
        </p:nvPicPr>
        <p:blipFill>
          <a:blip r:embed="rId4">
            <a:alphaModFix/>
          </a:blip>
          <a:stretch>
            <a:fillRect/>
          </a:stretch>
        </p:blipFill>
        <p:spPr>
          <a:xfrm>
            <a:off x="195225" y="737250"/>
            <a:ext cx="3815951" cy="2621475"/>
          </a:xfrm>
          <a:prstGeom prst="rect">
            <a:avLst/>
          </a:prstGeom>
          <a:noFill/>
          <a:ln>
            <a:noFill/>
          </a:ln>
        </p:spPr>
      </p:pic>
      <p:sp>
        <p:nvSpPr>
          <p:cNvPr id="280" name="Google Shape;280;p35"/>
          <p:cNvSpPr txBox="1"/>
          <p:nvPr/>
        </p:nvSpPr>
        <p:spPr>
          <a:xfrm>
            <a:off x="710475" y="4242800"/>
            <a:ext cx="28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Accuracy Overfitting in Base Model</a:t>
            </a:r>
            <a:endParaRPr>
              <a:solidFill>
                <a:schemeClr val="dk1"/>
              </a:solidFill>
            </a:endParaRPr>
          </a:p>
        </p:txBody>
      </p:sp>
      <p:sp>
        <p:nvSpPr>
          <p:cNvPr id="281" name="Google Shape;281;p35"/>
          <p:cNvSpPr txBox="1"/>
          <p:nvPr/>
        </p:nvSpPr>
        <p:spPr>
          <a:xfrm>
            <a:off x="5109213" y="4242800"/>
            <a:ext cx="28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Accuracy almost equal to percentage of TFL items</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pic>
        <p:nvPicPr>
          <p:cNvPr id="287" name="Google Shape;287;p36"/>
          <p:cNvPicPr preferRelativeResize="0"/>
          <p:nvPr/>
        </p:nvPicPr>
        <p:blipFill>
          <a:blip r:embed="rId3">
            <a:alphaModFix/>
          </a:blip>
          <a:stretch>
            <a:fillRect/>
          </a:stretch>
        </p:blipFill>
        <p:spPr>
          <a:xfrm>
            <a:off x="265896" y="729850"/>
            <a:ext cx="3655729" cy="3266550"/>
          </a:xfrm>
          <a:prstGeom prst="rect">
            <a:avLst/>
          </a:prstGeom>
          <a:noFill/>
          <a:ln>
            <a:noFill/>
          </a:ln>
        </p:spPr>
      </p:pic>
      <p:pic>
        <p:nvPicPr>
          <p:cNvPr id="288" name="Google Shape;288;p36"/>
          <p:cNvPicPr preferRelativeResize="0"/>
          <p:nvPr/>
        </p:nvPicPr>
        <p:blipFill>
          <a:blip r:embed="rId4">
            <a:alphaModFix/>
          </a:blip>
          <a:stretch>
            <a:fillRect/>
          </a:stretch>
        </p:blipFill>
        <p:spPr>
          <a:xfrm>
            <a:off x="4610900" y="728038"/>
            <a:ext cx="3655726" cy="3270170"/>
          </a:xfrm>
          <a:prstGeom prst="rect">
            <a:avLst/>
          </a:prstGeom>
          <a:noFill/>
          <a:ln>
            <a:noFill/>
          </a:ln>
        </p:spPr>
      </p:pic>
      <p:sp>
        <p:nvSpPr>
          <p:cNvPr id="289" name="Google Shape;289;p36"/>
          <p:cNvSpPr txBox="1"/>
          <p:nvPr/>
        </p:nvSpPr>
        <p:spPr>
          <a:xfrm>
            <a:off x="710475" y="4242800"/>
            <a:ext cx="285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Widespread incorrect predictions</a:t>
            </a:r>
            <a:endParaRPr>
              <a:solidFill>
                <a:schemeClr val="dk1"/>
              </a:solidFill>
            </a:endParaRPr>
          </a:p>
        </p:txBody>
      </p:sp>
      <p:sp>
        <p:nvSpPr>
          <p:cNvPr id="290" name="Google Shape;290;p36"/>
          <p:cNvSpPr txBox="1"/>
          <p:nvPr/>
        </p:nvSpPr>
        <p:spPr>
          <a:xfrm>
            <a:off x="5109213" y="4242800"/>
            <a:ext cx="285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Incorrect predictions between TFL and PC</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pic>
        <p:nvPicPr>
          <p:cNvPr id="296" name="Google Shape;296;p37"/>
          <p:cNvPicPr preferRelativeResize="0"/>
          <p:nvPr/>
        </p:nvPicPr>
        <p:blipFill>
          <a:blip r:embed="rId3">
            <a:alphaModFix/>
          </a:blip>
          <a:stretch>
            <a:fillRect/>
          </a:stretch>
        </p:blipFill>
        <p:spPr>
          <a:xfrm>
            <a:off x="559450" y="703250"/>
            <a:ext cx="5797775" cy="3977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8"/>
          <p:cNvPicPr preferRelativeResize="0"/>
          <p:nvPr/>
        </p:nvPicPr>
        <p:blipFill>
          <a:blip r:embed="rId3">
            <a:alphaModFix/>
          </a:blip>
          <a:stretch>
            <a:fillRect/>
          </a:stretch>
        </p:blipFill>
        <p:spPr>
          <a:xfrm>
            <a:off x="4625875" y="1103175"/>
            <a:ext cx="4302828" cy="2937188"/>
          </a:xfrm>
          <a:prstGeom prst="rect">
            <a:avLst/>
          </a:prstGeom>
          <a:noFill/>
          <a:ln>
            <a:noFill/>
          </a:ln>
        </p:spPr>
      </p:pic>
      <p:pic>
        <p:nvPicPr>
          <p:cNvPr id="302" name="Google Shape;302;p38"/>
          <p:cNvPicPr preferRelativeResize="0"/>
          <p:nvPr/>
        </p:nvPicPr>
        <p:blipFill>
          <a:blip r:embed="rId4">
            <a:alphaModFix/>
          </a:blip>
          <a:stretch>
            <a:fillRect/>
          </a:stretch>
        </p:blipFill>
        <p:spPr>
          <a:xfrm>
            <a:off x="215323" y="1103150"/>
            <a:ext cx="4302828" cy="2937188"/>
          </a:xfrm>
          <a:prstGeom prst="rect">
            <a:avLst/>
          </a:prstGeom>
          <a:noFill/>
          <a:ln>
            <a:noFill/>
          </a:ln>
        </p:spPr>
      </p:pic>
      <p:sp>
        <p:nvSpPr>
          <p:cNvPr id="303" name="Google Shape;303;p38"/>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304" name="Google Shape;304;p38"/>
          <p:cNvSpPr txBox="1"/>
          <p:nvPr/>
        </p:nvSpPr>
        <p:spPr>
          <a:xfrm>
            <a:off x="1968598" y="4228000"/>
            <a:ext cx="571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Accuracy continuously increasing over epochs and loss decreasing over epochs.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 Correct</a:t>
            </a:r>
            <a:endParaRPr/>
          </a:p>
        </p:txBody>
      </p:sp>
      <p:pic>
        <p:nvPicPr>
          <p:cNvPr id="310" name="Google Shape;310;p39"/>
          <p:cNvPicPr preferRelativeResize="0"/>
          <p:nvPr/>
        </p:nvPicPr>
        <p:blipFill>
          <a:blip r:embed="rId3">
            <a:alphaModFix/>
          </a:blip>
          <a:stretch>
            <a:fillRect/>
          </a:stretch>
        </p:blipFill>
        <p:spPr>
          <a:xfrm>
            <a:off x="4362135" y="0"/>
            <a:ext cx="4781853" cy="5143501"/>
          </a:xfrm>
          <a:prstGeom prst="rect">
            <a:avLst/>
          </a:prstGeom>
          <a:noFill/>
          <a:ln>
            <a:noFill/>
          </a:ln>
        </p:spPr>
      </p:pic>
      <p:sp>
        <p:nvSpPr>
          <p:cNvPr id="311" name="Google Shape;311;p39"/>
          <p:cNvSpPr txBox="1"/>
          <p:nvPr/>
        </p:nvSpPr>
        <p:spPr>
          <a:xfrm>
            <a:off x="503249" y="2156100"/>
            <a:ext cx="3271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Correct images show material or similar stacks of materials taking up the whole image frame</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 Incorrect</a:t>
            </a:r>
            <a:endParaRPr/>
          </a:p>
        </p:txBody>
      </p:sp>
      <p:pic>
        <p:nvPicPr>
          <p:cNvPr id="317" name="Google Shape;317;p40"/>
          <p:cNvPicPr preferRelativeResize="0"/>
          <p:nvPr/>
        </p:nvPicPr>
        <p:blipFill>
          <a:blip r:embed="rId3">
            <a:alphaModFix/>
          </a:blip>
          <a:stretch>
            <a:fillRect/>
          </a:stretch>
        </p:blipFill>
        <p:spPr>
          <a:xfrm>
            <a:off x="4525400" y="0"/>
            <a:ext cx="4618593" cy="5143501"/>
          </a:xfrm>
          <a:prstGeom prst="rect">
            <a:avLst/>
          </a:prstGeom>
          <a:noFill/>
          <a:ln>
            <a:noFill/>
          </a:ln>
        </p:spPr>
      </p:pic>
      <p:sp>
        <p:nvSpPr>
          <p:cNvPr id="318" name="Google Shape;318;p40"/>
          <p:cNvSpPr txBox="1"/>
          <p:nvPr/>
        </p:nvSpPr>
        <p:spPr>
          <a:xfrm>
            <a:off x="199800" y="653750"/>
            <a:ext cx="3360000" cy="427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Inc</a:t>
            </a:r>
            <a:r>
              <a:rPr lang="en">
                <a:solidFill>
                  <a:schemeClr val="dk1"/>
                </a:solidFill>
              </a:rPr>
              <a:t>orrect images show images which have varied issues to be dealt with:</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1 - Black TFL not common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2 - Image too close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3 - Image too far away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4 - Image too close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5 - Image too close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6 - Lighting makes material appear to be white TFL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7 - Incorrectly labeled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8 - Other materials in frame</a:t>
            </a:r>
            <a:endParaRPr>
              <a:solidFill>
                <a:schemeClr val="dk1"/>
              </a:solidFill>
            </a:endParaRPr>
          </a:p>
        </p:txBody>
      </p:sp>
      <p:sp>
        <p:nvSpPr>
          <p:cNvPr id="319" name="Google Shape;319;p40"/>
          <p:cNvSpPr txBox="1"/>
          <p:nvPr/>
        </p:nvSpPr>
        <p:spPr>
          <a:xfrm>
            <a:off x="4159200" y="710475"/>
            <a:ext cx="303300" cy="4311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1</a:t>
            </a:r>
            <a:endParaRPr b="1" sz="1600">
              <a:solidFill>
                <a:schemeClr val="dk1"/>
              </a:solidFill>
            </a:endParaRPr>
          </a:p>
        </p:txBody>
      </p:sp>
      <p:sp>
        <p:nvSpPr>
          <p:cNvPr id="320" name="Google Shape;320;p40"/>
          <p:cNvSpPr txBox="1"/>
          <p:nvPr/>
        </p:nvSpPr>
        <p:spPr>
          <a:xfrm>
            <a:off x="4159200" y="2356200"/>
            <a:ext cx="303300" cy="4311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4</a:t>
            </a:r>
            <a:endParaRPr b="1" sz="1600">
              <a:solidFill>
                <a:schemeClr val="dk1"/>
              </a:solidFill>
            </a:endParaRPr>
          </a:p>
        </p:txBody>
      </p:sp>
      <p:sp>
        <p:nvSpPr>
          <p:cNvPr id="321" name="Google Shape;321;p40"/>
          <p:cNvSpPr txBox="1"/>
          <p:nvPr/>
        </p:nvSpPr>
        <p:spPr>
          <a:xfrm>
            <a:off x="4159200" y="4139775"/>
            <a:ext cx="303300" cy="4311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7</a:t>
            </a:r>
            <a:endParaRPr b="1" sz="1600">
              <a:solidFill>
                <a:schemeClr val="dk1"/>
              </a:solidFill>
            </a:endParaRPr>
          </a:p>
        </p:txBody>
      </p:sp>
      <p:sp>
        <p:nvSpPr>
          <p:cNvPr id="322" name="Google Shape;322;p40"/>
          <p:cNvSpPr txBox="1"/>
          <p:nvPr/>
        </p:nvSpPr>
        <p:spPr>
          <a:xfrm>
            <a:off x="5839175" y="710475"/>
            <a:ext cx="303300" cy="4311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2</a:t>
            </a:r>
            <a:endParaRPr b="1" sz="1600">
              <a:solidFill>
                <a:schemeClr val="dk1"/>
              </a:solidFill>
            </a:endParaRPr>
          </a:p>
        </p:txBody>
      </p:sp>
      <p:sp>
        <p:nvSpPr>
          <p:cNvPr id="323" name="Google Shape;323;p40"/>
          <p:cNvSpPr txBox="1"/>
          <p:nvPr/>
        </p:nvSpPr>
        <p:spPr>
          <a:xfrm>
            <a:off x="7400725" y="710475"/>
            <a:ext cx="303300" cy="4311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3</a:t>
            </a:r>
            <a:endParaRPr b="1" sz="1600">
              <a:solidFill>
                <a:schemeClr val="dk1"/>
              </a:solidFill>
            </a:endParaRPr>
          </a:p>
        </p:txBody>
      </p:sp>
      <p:sp>
        <p:nvSpPr>
          <p:cNvPr id="324" name="Google Shape;324;p40"/>
          <p:cNvSpPr txBox="1"/>
          <p:nvPr/>
        </p:nvSpPr>
        <p:spPr>
          <a:xfrm>
            <a:off x="5839175" y="2356200"/>
            <a:ext cx="303300" cy="4311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5</a:t>
            </a:r>
            <a:endParaRPr b="1" sz="1600">
              <a:solidFill>
                <a:schemeClr val="dk1"/>
              </a:solidFill>
            </a:endParaRPr>
          </a:p>
        </p:txBody>
      </p:sp>
      <p:sp>
        <p:nvSpPr>
          <p:cNvPr id="325" name="Google Shape;325;p40"/>
          <p:cNvSpPr txBox="1"/>
          <p:nvPr/>
        </p:nvSpPr>
        <p:spPr>
          <a:xfrm>
            <a:off x="7400725" y="2356200"/>
            <a:ext cx="303300" cy="4311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6</a:t>
            </a:r>
            <a:endParaRPr b="1" sz="1600">
              <a:solidFill>
                <a:schemeClr val="dk1"/>
              </a:solidFill>
            </a:endParaRPr>
          </a:p>
        </p:txBody>
      </p:sp>
      <p:sp>
        <p:nvSpPr>
          <p:cNvPr id="326" name="Google Shape;326;p40"/>
          <p:cNvSpPr txBox="1"/>
          <p:nvPr/>
        </p:nvSpPr>
        <p:spPr>
          <a:xfrm>
            <a:off x="7400725" y="4139775"/>
            <a:ext cx="303300" cy="4311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8</a:t>
            </a:r>
            <a:endParaRPr b="1" sz="1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105400" y="118425"/>
            <a:ext cx="7217100" cy="592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500"/>
              <a:t>Project objective</a:t>
            </a:r>
            <a:endParaRPr b="1" sz="2500">
              <a:solidFill>
                <a:schemeClr val="dk1"/>
              </a:solidFill>
              <a:latin typeface="Oswald"/>
              <a:ea typeface="Oswald"/>
              <a:cs typeface="Oswald"/>
              <a:sym typeface="Oswald"/>
            </a:endParaRPr>
          </a:p>
        </p:txBody>
      </p:sp>
      <p:sp>
        <p:nvSpPr>
          <p:cNvPr id="68" name="Google Shape;68;p15"/>
          <p:cNvSpPr txBox="1"/>
          <p:nvPr/>
        </p:nvSpPr>
        <p:spPr>
          <a:xfrm>
            <a:off x="1246450" y="4059950"/>
            <a:ext cx="2743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800">
                <a:solidFill>
                  <a:srgbClr val="3C78D8"/>
                </a:solidFill>
              </a:rPr>
              <a:t>Reduce time </a:t>
            </a:r>
            <a:r>
              <a:rPr lang="en" sz="1800">
                <a:solidFill>
                  <a:schemeClr val="dk1"/>
                </a:solidFill>
              </a:rPr>
              <a:t>in material handling processing</a:t>
            </a:r>
            <a:endParaRPr sz="1800">
              <a:solidFill>
                <a:schemeClr val="dk1"/>
              </a:solidFill>
            </a:endParaRPr>
          </a:p>
        </p:txBody>
      </p:sp>
      <p:sp>
        <p:nvSpPr>
          <p:cNvPr id="69" name="Google Shape;69;p15"/>
          <p:cNvSpPr txBox="1"/>
          <p:nvPr/>
        </p:nvSpPr>
        <p:spPr>
          <a:xfrm>
            <a:off x="5094700" y="4059950"/>
            <a:ext cx="2692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800">
                <a:solidFill>
                  <a:srgbClr val="3C78D8"/>
                </a:solidFill>
              </a:rPr>
              <a:t>Reduce human error</a:t>
            </a:r>
            <a:r>
              <a:rPr lang="en" sz="1800">
                <a:solidFill>
                  <a:schemeClr val="dk1"/>
                </a:solidFill>
              </a:rPr>
              <a:t> in material handling</a:t>
            </a:r>
            <a:endParaRPr sz="1800">
              <a:solidFill>
                <a:schemeClr val="dk1"/>
              </a:solidFill>
            </a:endParaRPr>
          </a:p>
        </p:txBody>
      </p:sp>
      <p:pic>
        <p:nvPicPr>
          <p:cNvPr id="70" name="Google Shape;70;p15"/>
          <p:cNvPicPr preferRelativeResize="0"/>
          <p:nvPr/>
        </p:nvPicPr>
        <p:blipFill>
          <a:blip r:embed="rId3">
            <a:alphaModFix/>
          </a:blip>
          <a:stretch>
            <a:fillRect/>
          </a:stretch>
        </p:blipFill>
        <p:spPr>
          <a:xfrm>
            <a:off x="1625150" y="1578550"/>
            <a:ext cx="1986400" cy="1986400"/>
          </a:xfrm>
          <a:prstGeom prst="rect">
            <a:avLst/>
          </a:prstGeom>
          <a:noFill/>
          <a:ln>
            <a:noFill/>
          </a:ln>
        </p:spPr>
      </p:pic>
      <p:pic>
        <p:nvPicPr>
          <p:cNvPr id="71" name="Google Shape;71;p15"/>
          <p:cNvPicPr preferRelativeResize="0"/>
          <p:nvPr/>
        </p:nvPicPr>
        <p:blipFill>
          <a:blip r:embed="rId4">
            <a:alphaModFix/>
          </a:blip>
          <a:stretch>
            <a:fillRect/>
          </a:stretch>
        </p:blipFill>
        <p:spPr>
          <a:xfrm>
            <a:off x="5110900" y="1219650"/>
            <a:ext cx="2659800" cy="265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nvSpPr>
        <p:spPr>
          <a:xfrm>
            <a:off x="843650" y="3456125"/>
            <a:ext cx="2235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800">
                <a:solidFill>
                  <a:srgbClr val="3C78D8"/>
                </a:solidFill>
              </a:rPr>
              <a:t>Receiving Material</a:t>
            </a:r>
            <a:r>
              <a:rPr lang="en" sz="1800">
                <a:solidFill>
                  <a:schemeClr val="dk1"/>
                </a:solidFill>
              </a:rPr>
              <a:t> from suppliers</a:t>
            </a:r>
            <a:endParaRPr sz="100"/>
          </a:p>
        </p:txBody>
      </p:sp>
      <p:sp>
        <p:nvSpPr>
          <p:cNvPr id="77" name="Google Shape;77;p16"/>
          <p:cNvSpPr txBox="1"/>
          <p:nvPr/>
        </p:nvSpPr>
        <p:spPr>
          <a:xfrm>
            <a:off x="6388175" y="3456125"/>
            <a:ext cx="2131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800">
                <a:solidFill>
                  <a:srgbClr val="3C78D8"/>
                </a:solidFill>
              </a:rPr>
              <a:t>Quality Control </a:t>
            </a:r>
            <a:r>
              <a:rPr lang="en" sz="1800">
                <a:solidFill>
                  <a:schemeClr val="dk1"/>
                </a:solidFill>
              </a:rPr>
              <a:t>check at machines</a:t>
            </a:r>
            <a:endParaRPr sz="100"/>
          </a:p>
        </p:txBody>
      </p:sp>
      <p:pic>
        <p:nvPicPr>
          <p:cNvPr id="78" name="Google Shape;78;p16"/>
          <p:cNvPicPr preferRelativeResize="0"/>
          <p:nvPr/>
        </p:nvPicPr>
        <p:blipFill>
          <a:blip r:embed="rId3">
            <a:alphaModFix/>
          </a:blip>
          <a:stretch>
            <a:fillRect/>
          </a:stretch>
        </p:blipFill>
        <p:spPr>
          <a:xfrm>
            <a:off x="3610725" y="1625812"/>
            <a:ext cx="2078200" cy="1174025"/>
          </a:xfrm>
          <a:prstGeom prst="rect">
            <a:avLst/>
          </a:prstGeom>
          <a:noFill/>
          <a:ln>
            <a:noFill/>
          </a:ln>
        </p:spPr>
      </p:pic>
      <p:pic>
        <p:nvPicPr>
          <p:cNvPr id="79" name="Google Shape;79;p16"/>
          <p:cNvPicPr preferRelativeResize="0"/>
          <p:nvPr/>
        </p:nvPicPr>
        <p:blipFill>
          <a:blip r:embed="rId4">
            <a:alphaModFix/>
          </a:blip>
          <a:stretch>
            <a:fillRect/>
          </a:stretch>
        </p:blipFill>
        <p:spPr>
          <a:xfrm>
            <a:off x="6790150" y="1547575"/>
            <a:ext cx="1416925" cy="1673525"/>
          </a:xfrm>
          <a:prstGeom prst="rect">
            <a:avLst/>
          </a:prstGeom>
          <a:noFill/>
          <a:ln>
            <a:noFill/>
          </a:ln>
        </p:spPr>
      </p:pic>
      <p:pic>
        <p:nvPicPr>
          <p:cNvPr id="80" name="Google Shape;80;p16"/>
          <p:cNvPicPr preferRelativeResize="0"/>
          <p:nvPr/>
        </p:nvPicPr>
        <p:blipFill>
          <a:blip r:embed="rId5">
            <a:alphaModFix/>
          </a:blip>
          <a:stretch>
            <a:fillRect/>
          </a:stretch>
        </p:blipFill>
        <p:spPr>
          <a:xfrm>
            <a:off x="1018275" y="1547571"/>
            <a:ext cx="1719975" cy="1500425"/>
          </a:xfrm>
          <a:prstGeom prst="rect">
            <a:avLst/>
          </a:prstGeom>
          <a:noFill/>
          <a:ln>
            <a:noFill/>
          </a:ln>
        </p:spPr>
      </p:pic>
      <p:sp>
        <p:nvSpPr>
          <p:cNvPr id="81" name="Google Shape;81;p16"/>
          <p:cNvSpPr txBox="1"/>
          <p:nvPr/>
        </p:nvSpPr>
        <p:spPr>
          <a:xfrm>
            <a:off x="3828313" y="3456100"/>
            <a:ext cx="18606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800">
                <a:solidFill>
                  <a:srgbClr val="3C78D8"/>
                </a:solidFill>
              </a:rPr>
              <a:t>Storing Scrap</a:t>
            </a:r>
            <a:r>
              <a:rPr lang="en" sz="1800">
                <a:solidFill>
                  <a:schemeClr val="dk1"/>
                </a:solidFill>
              </a:rPr>
              <a:t> in racks</a:t>
            </a:r>
            <a:endParaRPr sz="1800">
              <a:solidFill>
                <a:schemeClr val="dk1"/>
              </a:solidFill>
            </a:endParaRPr>
          </a:p>
        </p:txBody>
      </p:sp>
      <p:sp>
        <p:nvSpPr>
          <p:cNvPr id="82" name="Google Shape;82;p16"/>
          <p:cNvSpPr txBox="1"/>
          <p:nvPr>
            <p:ph type="title"/>
          </p:nvPr>
        </p:nvSpPr>
        <p:spPr>
          <a:xfrm>
            <a:off x="105400" y="118425"/>
            <a:ext cx="7217100" cy="592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500"/>
              <a:t>Project objective</a:t>
            </a:r>
            <a:endParaRPr b="1" sz="2500">
              <a:solidFill>
                <a:schemeClr val="dk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88" name="Google Shape;88;p17"/>
          <p:cNvSpPr txBox="1"/>
          <p:nvPr/>
        </p:nvSpPr>
        <p:spPr>
          <a:xfrm>
            <a:off x="5737750" y="2306000"/>
            <a:ext cx="32859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TFL and PC are the </a:t>
            </a:r>
            <a:r>
              <a:rPr lang="en" sz="1200">
                <a:solidFill>
                  <a:schemeClr val="dk1"/>
                </a:solidFill>
                <a:latin typeface="Roboto"/>
                <a:ea typeface="Roboto"/>
                <a:cs typeface="Roboto"/>
                <a:sym typeface="Roboto"/>
              </a:rPr>
              <a:t>most</a:t>
            </a:r>
            <a:r>
              <a:rPr lang="en" sz="1200">
                <a:solidFill>
                  <a:schemeClr val="dk1"/>
                </a:solidFill>
                <a:latin typeface="Roboto"/>
                <a:ea typeface="Roboto"/>
                <a:cs typeface="Roboto"/>
                <a:sym typeface="Roboto"/>
              </a:rPr>
              <a:t> common images as they are the most common materials used in the factory</a:t>
            </a:r>
            <a:endParaRPr sz="1200">
              <a:solidFill>
                <a:schemeClr val="dk1"/>
              </a:solidFill>
              <a:latin typeface="Roboto"/>
              <a:ea typeface="Roboto"/>
              <a:cs typeface="Roboto"/>
              <a:sym typeface="Roboto"/>
            </a:endParaRPr>
          </a:p>
        </p:txBody>
      </p:sp>
      <p:sp>
        <p:nvSpPr>
          <p:cNvPr id="89" name="Google Shape;89;p17"/>
          <p:cNvSpPr txBox="1"/>
          <p:nvPr/>
        </p:nvSpPr>
        <p:spPr>
          <a:xfrm>
            <a:off x="5737750" y="1429700"/>
            <a:ext cx="3285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2064 images in total, divided into 4 classes</a:t>
            </a:r>
            <a:endParaRPr sz="1200">
              <a:solidFill>
                <a:schemeClr val="dk1"/>
              </a:solidFill>
              <a:latin typeface="Roboto"/>
              <a:ea typeface="Roboto"/>
              <a:cs typeface="Roboto"/>
              <a:sym typeface="Roboto"/>
            </a:endParaRPr>
          </a:p>
        </p:txBody>
      </p:sp>
      <p:pic>
        <p:nvPicPr>
          <p:cNvPr id="90" name="Google Shape;90;p17"/>
          <p:cNvPicPr preferRelativeResize="0"/>
          <p:nvPr/>
        </p:nvPicPr>
        <p:blipFill>
          <a:blip r:embed="rId3">
            <a:alphaModFix/>
          </a:blip>
          <a:stretch>
            <a:fillRect/>
          </a:stretch>
        </p:blipFill>
        <p:spPr>
          <a:xfrm>
            <a:off x="272375" y="806875"/>
            <a:ext cx="5465375" cy="38508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p:txBody>
      </p:sp>
      <p:pic>
        <p:nvPicPr>
          <p:cNvPr id="96" name="Google Shape;96;p18"/>
          <p:cNvPicPr preferRelativeResize="0"/>
          <p:nvPr/>
        </p:nvPicPr>
        <p:blipFill>
          <a:blip r:embed="rId3">
            <a:alphaModFix/>
          </a:blip>
          <a:stretch>
            <a:fillRect/>
          </a:stretch>
        </p:blipFill>
        <p:spPr>
          <a:xfrm>
            <a:off x="4732400" y="384313"/>
            <a:ext cx="3951901" cy="4374871"/>
          </a:xfrm>
          <a:prstGeom prst="rect">
            <a:avLst/>
          </a:prstGeom>
          <a:noFill/>
          <a:ln>
            <a:noFill/>
          </a:ln>
        </p:spPr>
      </p:pic>
      <p:sp>
        <p:nvSpPr>
          <p:cNvPr id="97" name="Google Shape;97;p18"/>
          <p:cNvSpPr txBox="1"/>
          <p:nvPr/>
        </p:nvSpPr>
        <p:spPr>
          <a:xfrm>
            <a:off x="296025" y="843675"/>
            <a:ext cx="3951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Images taken from a variety of viewpoints in varied lighting conditions</a:t>
            </a:r>
            <a:endParaRPr>
              <a:solidFill>
                <a:schemeClr val="dk1"/>
              </a:solidFill>
            </a:endParaRPr>
          </a:p>
        </p:txBody>
      </p:sp>
      <p:sp>
        <p:nvSpPr>
          <p:cNvPr id="98" name="Google Shape;98;p18"/>
          <p:cNvSpPr txBox="1"/>
          <p:nvPr/>
        </p:nvSpPr>
        <p:spPr>
          <a:xfrm>
            <a:off x="296025" y="1595550"/>
            <a:ext cx="3951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Human identified class of material centered in each image</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nvSpPr>
        <p:spPr>
          <a:xfrm>
            <a:off x="296025" y="843675"/>
            <a:ext cx="3951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Images taken from a variety of viewpoints in varied lighting conditions</a:t>
            </a:r>
            <a:endParaRPr>
              <a:solidFill>
                <a:schemeClr val="dk1"/>
              </a:solidFill>
            </a:endParaRPr>
          </a:p>
        </p:txBody>
      </p:sp>
      <p:sp>
        <p:nvSpPr>
          <p:cNvPr id="104" name="Google Shape;104;p19"/>
          <p:cNvSpPr txBox="1"/>
          <p:nvPr/>
        </p:nvSpPr>
        <p:spPr>
          <a:xfrm>
            <a:off x="296025" y="1595550"/>
            <a:ext cx="3951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Human identified class of material centered in each image</a:t>
            </a:r>
            <a:endParaRPr>
              <a:solidFill>
                <a:schemeClr val="dk1"/>
              </a:solidFill>
            </a:endParaRPr>
          </a:p>
        </p:txBody>
      </p:sp>
      <p:sp>
        <p:nvSpPr>
          <p:cNvPr id="105" name="Google Shape;105;p19"/>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 - Cropped</a:t>
            </a:r>
            <a:endParaRPr/>
          </a:p>
        </p:txBody>
      </p:sp>
      <p:pic>
        <p:nvPicPr>
          <p:cNvPr id="106" name="Google Shape;106;p19"/>
          <p:cNvPicPr preferRelativeResize="0"/>
          <p:nvPr/>
        </p:nvPicPr>
        <p:blipFill>
          <a:blip r:embed="rId3">
            <a:alphaModFix/>
          </a:blip>
          <a:stretch>
            <a:fillRect/>
          </a:stretch>
        </p:blipFill>
        <p:spPr>
          <a:xfrm>
            <a:off x="4732400" y="384300"/>
            <a:ext cx="3951901" cy="43748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pic>
        <p:nvPicPr>
          <p:cNvPr id="112" name="Google Shape;112;p20"/>
          <p:cNvPicPr preferRelativeResize="0"/>
          <p:nvPr/>
        </p:nvPicPr>
        <p:blipFill>
          <a:blip r:embed="rId3">
            <a:alphaModFix/>
          </a:blip>
          <a:stretch>
            <a:fillRect/>
          </a:stretch>
        </p:blipFill>
        <p:spPr>
          <a:xfrm>
            <a:off x="366038" y="916486"/>
            <a:ext cx="8411924" cy="3310540"/>
          </a:xfrm>
          <a:prstGeom prst="rect">
            <a:avLst/>
          </a:prstGeom>
          <a:noFill/>
          <a:ln>
            <a:noFill/>
          </a:ln>
        </p:spPr>
      </p:pic>
      <p:cxnSp>
        <p:nvCxnSpPr>
          <p:cNvPr id="113" name="Google Shape;113;p20"/>
          <p:cNvCxnSpPr/>
          <p:nvPr/>
        </p:nvCxnSpPr>
        <p:spPr>
          <a:xfrm>
            <a:off x="1013900" y="1480150"/>
            <a:ext cx="296100" cy="599400"/>
          </a:xfrm>
          <a:prstGeom prst="straightConnector1">
            <a:avLst/>
          </a:prstGeom>
          <a:noFill/>
          <a:ln cap="flat" cmpd="sng" w="28575">
            <a:solidFill>
              <a:srgbClr val="38761D"/>
            </a:solidFill>
            <a:prstDash val="solid"/>
            <a:round/>
            <a:headEnd len="med" w="med" type="none"/>
            <a:tailEnd len="med" w="med" type="triangle"/>
          </a:ln>
        </p:spPr>
      </p:cxnSp>
      <p:cxnSp>
        <p:nvCxnSpPr>
          <p:cNvPr id="114" name="Google Shape;114;p20"/>
          <p:cNvCxnSpPr/>
          <p:nvPr/>
        </p:nvCxnSpPr>
        <p:spPr>
          <a:xfrm>
            <a:off x="3704750" y="1480150"/>
            <a:ext cx="296100" cy="599400"/>
          </a:xfrm>
          <a:prstGeom prst="straightConnector1">
            <a:avLst/>
          </a:prstGeom>
          <a:noFill/>
          <a:ln cap="flat" cmpd="sng" w="28575">
            <a:solidFill>
              <a:srgbClr val="38761D"/>
            </a:solidFill>
            <a:prstDash val="solid"/>
            <a:round/>
            <a:headEnd len="med" w="med" type="none"/>
            <a:tailEnd len="med" w="med" type="triangle"/>
          </a:ln>
        </p:spPr>
      </p:cxnSp>
      <p:cxnSp>
        <p:nvCxnSpPr>
          <p:cNvPr id="115" name="Google Shape;115;p20"/>
          <p:cNvCxnSpPr/>
          <p:nvPr/>
        </p:nvCxnSpPr>
        <p:spPr>
          <a:xfrm>
            <a:off x="6299375" y="1480150"/>
            <a:ext cx="296100" cy="599400"/>
          </a:xfrm>
          <a:prstGeom prst="straightConnector1">
            <a:avLst/>
          </a:prstGeom>
          <a:noFill/>
          <a:ln cap="flat" cmpd="sng" w="28575">
            <a:solidFill>
              <a:srgbClr val="6AA84F"/>
            </a:solidFill>
            <a:prstDash val="solid"/>
            <a:round/>
            <a:headEnd len="med" w="med" type="none"/>
            <a:tailEnd len="med" w="med" type="triangle"/>
          </a:ln>
        </p:spPr>
      </p:cxnSp>
      <p:cxnSp>
        <p:nvCxnSpPr>
          <p:cNvPr id="116" name="Google Shape;116;p20"/>
          <p:cNvCxnSpPr/>
          <p:nvPr/>
        </p:nvCxnSpPr>
        <p:spPr>
          <a:xfrm flipH="1" rot="10800000">
            <a:off x="4876300" y="3633700"/>
            <a:ext cx="133200" cy="495900"/>
          </a:xfrm>
          <a:prstGeom prst="straightConnector1">
            <a:avLst/>
          </a:prstGeom>
          <a:noFill/>
          <a:ln cap="flat" cmpd="sng" w="28575">
            <a:solidFill>
              <a:srgbClr val="FF0000"/>
            </a:solidFill>
            <a:prstDash val="solid"/>
            <a:round/>
            <a:headEnd len="med" w="med" type="none"/>
            <a:tailEnd len="med" w="med" type="triangle"/>
          </a:ln>
        </p:spPr>
      </p:cxnSp>
      <p:cxnSp>
        <p:nvCxnSpPr>
          <p:cNvPr id="117" name="Google Shape;117;p20"/>
          <p:cNvCxnSpPr/>
          <p:nvPr/>
        </p:nvCxnSpPr>
        <p:spPr>
          <a:xfrm flipH="1" rot="10800000">
            <a:off x="7453950" y="3633700"/>
            <a:ext cx="133200" cy="495900"/>
          </a:xfrm>
          <a:prstGeom prst="straightConnector1">
            <a:avLst/>
          </a:prstGeom>
          <a:noFill/>
          <a:ln cap="flat" cmpd="sng" w="28575">
            <a:solidFill>
              <a:srgbClr val="FF0000"/>
            </a:solidFill>
            <a:prstDash val="solid"/>
            <a:round/>
            <a:headEnd len="med" w="med" type="none"/>
            <a:tailEnd len="med" w="med" type="triangle"/>
          </a:ln>
        </p:spPr>
      </p:cxnSp>
      <p:cxnSp>
        <p:nvCxnSpPr>
          <p:cNvPr id="118" name="Google Shape;118;p20"/>
          <p:cNvCxnSpPr/>
          <p:nvPr/>
        </p:nvCxnSpPr>
        <p:spPr>
          <a:xfrm rot="10800000">
            <a:off x="1147025" y="3633800"/>
            <a:ext cx="118500" cy="488400"/>
          </a:xfrm>
          <a:prstGeom prst="straightConnector1">
            <a:avLst/>
          </a:prstGeom>
          <a:noFill/>
          <a:ln cap="flat" cmpd="sng" w="28575">
            <a:solidFill>
              <a:srgbClr val="FF9900"/>
            </a:solidFill>
            <a:prstDash val="solid"/>
            <a:round/>
            <a:headEnd len="med" w="med" type="none"/>
            <a:tailEnd len="med" w="med" type="triangle"/>
          </a:ln>
        </p:spPr>
      </p:cxnSp>
      <p:cxnSp>
        <p:nvCxnSpPr>
          <p:cNvPr id="119" name="Google Shape;119;p20"/>
          <p:cNvCxnSpPr/>
          <p:nvPr/>
        </p:nvCxnSpPr>
        <p:spPr>
          <a:xfrm rot="10800000">
            <a:off x="3704750" y="3633800"/>
            <a:ext cx="118500" cy="488400"/>
          </a:xfrm>
          <a:prstGeom prst="straightConnector1">
            <a:avLst/>
          </a:prstGeom>
          <a:noFill/>
          <a:ln cap="flat" cmpd="sng" w="28575">
            <a:solidFill>
              <a:srgbClr val="FF9900"/>
            </a:solidFill>
            <a:prstDash val="solid"/>
            <a:round/>
            <a:headEnd len="med" w="med" type="none"/>
            <a:tailEnd len="med" w="med" type="triangle"/>
          </a:ln>
        </p:spPr>
      </p:cxnSp>
      <p:cxnSp>
        <p:nvCxnSpPr>
          <p:cNvPr id="120" name="Google Shape;120;p20"/>
          <p:cNvCxnSpPr/>
          <p:nvPr/>
        </p:nvCxnSpPr>
        <p:spPr>
          <a:xfrm rot="10800000">
            <a:off x="6262475" y="3633800"/>
            <a:ext cx="118500" cy="488400"/>
          </a:xfrm>
          <a:prstGeom prst="straightConnector1">
            <a:avLst/>
          </a:prstGeom>
          <a:noFill/>
          <a:ln cap="flat" cmpd="sng" w="28575">
            <a:solidFill>
              <a:srgbClr val="FF9900"/>
            </a:solidFill>
            <a:prstDash val="solid"/>
            <a:round/>
            <a:headEnd len="med" w="med" type="none"/>
            <a:tailEnd len="med" w="med" type="triangle"/>
          </a:ln>
        </p:spPr>
      </p:cxnSp>
      <p:cxnSp>
        <p:nvCxnSpPr>
          <p:cNvPr id="121" name="Google Shape;121;p20"/>
          <p:cNvCxnSpPr/>
          <p:nvPr/>
        </p:nvCxnSpPr>
        <p:spPr>
          <a:xfrm flipH="1" rot="10800000">
            <a:off x="1576350" y="3959625"/>
            <a:ext cx="266400" cy="451200"/>
          </a:xfrm>
          <a:prstGeom prst="straightConnector1">
            <a:avLst/>
          </a:prstGeom>
          <a:noFill/>
          <a:ln cap="flat" cmpd="sng" w="28575">
            <a:solidFill>
              <a:srgbClr val="FF9900"/>
            </a:solidFill>
            <a:prstDash val="solid"/>
            <a:round/>
            <a:headEnd len="med" w="med" type="none"/>
            <a:tailEnd len="med" w="med" type="triangle"/>
          </a:ln>
        </p:spPr>
      </p:cxnSp>
      <p:cxnSp>
        <p:nvCxnSpPr>
          <p:cNvPr id="122" name="Google Shape;122;p20"/>
          <p:cNvCxnSpPr/>
          <p:nvPr/>
        </p:nvCxnSpPr>
        <p:spPr>
          <a:xfrm rot="10800000">
            <a:off x="695500" y="3989000"/>
            <a:ext cx="392400" cy="244200"/>
          </a:xfrm>
          <a:prstGeom prst="straightConnector1">
            <a:avLst/>
          </a:prstGeom>
          <a:noFill/>
          <a:ln cap="flat" cmpd="sng" w="28575">
            <a:solidFill>
              <a:srgbClr val="FF9900"/>
            </a:solidFill>
            <a:prstDash val="solid"/>
            <a:round/>
            <a:headEnd len="med" w="med" type="none"/>
            <a:tailEnd len="med" w="med" type="triangle"/>
          </a:ln>
        </p:spPr>
      </p:cxnSp>
      <p:cxnSp>
        <p:nvCxnSpPr>
          <p:cNvPr id="123" name="Google Shape;123;p20"/>
          <p:cNvCxnSpPr/>
          <p:nvPr/>
        </p:nvCxnSpPr>
        <p:spPr>
          <a:xfrm rot="10800000">
            <a:off x="3230925" y="3996375"/>
            <a:ext cx="392400" cy="244200"/>
          </a:xfrm>
          <a:prstGeom prst="straightConnector1">
            <a:avLst/>
          </a:prstGeom>
          <a:noFill/>
          <a:ln cap="flat" cmpd="sng" w="28575">
            <a:solidFill>
              <a:srgbClr val="FF9900"/>
            </a:solidFill>
            <a:prstDash val="solid"/>
            <a:round/>
            <a:headEnd len="med" w="med" type="none"/>
            <a:tailEnd len="med" w="med" type="triangle"/>
          </a:ln>
        </p:spPr>
      </p:cxnSp>
      <p:cxnSp>
        <p:nvCxnSpPr>
          <p:cNvPr id="124" name="Google Shape;124;p20"/>
          <p:cNvCxnSpPr/>
          <p:nvPr/>
        </p:nvCxnSpPr>
        <p:spPr>
          <a:xfrm rot="10800000">
            <a:off x="5803350" y="3996375"/>
            <a:ext cx="392400" cy="244200"/>
          </a:xfrm>
          <a:prstGeom prst="straightConnector1">
            <a:avLst/>
          </a:prstGeom>
          <a:noFill/>
          <a:ln cap="flat" cmpd="sng" w="28575">
            <a:solidFill>
              <a:srgbClr val="FF9900"/>
            </a:solidFill>
            <a:prstDash val="solid"/>
            <a:round/>
            <a:headEnd len="med" w="med" type="none"/>
            <a:tailEnd len="med" w="med" type="triangle"/>
          </a:ln>
        </p:spPr>
      </p:cxnSp>
      <p:cxnSp>
        <p:nvCxnSpPr>
          <p:cNvPr id="125" name="Google Shape;125;p20"/>
          <p:cNvCxnSpPr/>
          <p:nvPr/>
        </p:nvCxnSpPr>
        <p:spPr>
          <a:xfrm flipH="1" rot="10800000">
            <a:off x="4134000" y="3996375"/>
            <a:ext cx="266400" cy="451200"/>
          </a:xfrm>
          <a:prstGeom prst="straightConnector1">
            <a:avLst/>
          </a:prstGeom>
          <a:noFill/>
          <a:ln cap="flat" cmpd="sng" w="28575">
            <a:solidFill>
              <a:srgbClr val="FF9900"/>
            </a:solidFill>
            <a:prstDash val="solid"/>
            <a:round/>
            <a:headEnd len="med" w="med" type="none"/>
            <a:tailEnd len="med" w="med" type="triangle"/>
          </a:ln>
        </p:spPr>
      </p:cxnSp>
      <p:cxnSp>
        <p:nvCxnSpPr>
          <p:cNvPr id="126" name="Google Shape;126;p20"/>
          <p:cNvCxnSpPr/>
          <p:nvPr/>
        </p:nvCxnSpPr>
        <p:spPr>
          <a:xfrm flipH="1" rot="10800000">
            <a:off x="6691650" y="3959625"/>
            <a:ext cx="266400" cy="451200"/>
          </a:xfrm>
          <a:prstGeom prst="straightConnector1">
            <a:avLst/>
          </a:prstGeom>
          <a:noFill/>
          <a:ln cap="flat" cmpd="sng" w="28575">
            <a:solidFill>
              <a:srgbClr val="FF9900"/>
            </a:solidFill>
            <a:prstDash val="solid"/>
            <a:round/>
            <a:headEnd len="med" w="med" type="none"/>
            <a:tailEnd len="med" w="med" type="triangle"/>
          </a:ln>
        </p:spPr>
      </p:cxnSp>
      <p:sp>
        <p:nvSpPr>
          <p:cNvPr id="127" name="Google Shape;127;p20"/>
          <p:cNvSpPr txBox="1"/>
          <p:nvPr/>
        </p:nvSpPr>
        <p:spPr>
          <a:xfrm>
            <a:off x="366050" y="4575000"/>
            <a:ext cx="39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Picking up on Background</a:t>
            </a:r>
            <a:endParaRPr>
              <a:solidFill>
                <a:srgbClr val="FF0000"/>
              </a:solidFill>
            </a:endParaRPr>
          </a:p>
        </p:txBody>
      </p:sp>
      <p:sp>
        <p:nvSpPr>
          <p:cNvPr id="128" name="Google Shape;128;p20"/>
          <p:cNvSpPr txBox="1"/>
          <p:nvPr/>
        </p:nvSpPr>
        <p:spPr>
          <a:xfrm>
            <a:off x="4848900" y="4575000"/>
            <a:ext cx="39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900"/>
                </a:solidFill>
              </a:rPr>
              <a:t>Picking up on other materials</a:t>
            </a:r>
            <a:endParaRPr b="1">
              <a:solidFill>
                <a:srgbClr val="FF9900"/>
              </a:solidFill>
            </a:endParaRPr>
          </a:p>
        </p:txBody>
      </p:sp>
      <p:cxnSp>
        <p:nvCxnSpPr>
          <p:cNvPr id="129" name="Google Shape;129;p20"/>
          <p:cNvCxnSpPr/>
          <p:nvPr/>
        </p:nvCxnSpPr>
        <p:spPr>
          <a:xfrm flipH="1" rot="10800000">
            <a:off x="3060950" y="3589300"/>
            <a:ext cx="133200" cy="495900"/>
          </a:xfrm>
          <a:prstGeom prst="straightConnector1">
            <a:avLst/>
          </a:prstGeom>
          <a:noFill/>
          <a:ln cap="flat" cmpd="sng" w="28575">
            <a:solidFill>
              <a:srgbClr val="FF0000"/>
            </a:solidFill>
            <a:prstDash val="solid"/>
            <a:round/>
            <a:headEnd len="med" w="med" type="none"/>
            <a:tailEnd len="med" w="med" type="triangle"/>
          </a:ln>
        </p:spPr>
      </p:cxnSp>
      <p:cxnSp>
        <p:nvCxnSpPr>
          <p:cNvPr id="130" name="Google Shape;130;p20"/>
          <p:cNvCxnSpPr/>
          <p:nvPr/>
        </p:nvCxnSpPr>
        <p:spPr>
          <a:xfrm flipH="1" rot="10800000">
            <a:off x="5685250" y="3589300"/>
            <a:ext cx="133200" cy="495900"/>
          </a:xfrm>
          <a:prstGeom prst="straightConnector1">
            <a:avLst/>
          </a:prstGeom>
          <a:noFill/>
          <a:ln cap="flat" cmpd="sng" w="28575">
            <a:solidFill>
              <a:srgbClr val="FF0000"/>
            </a:solidFill>
            <a:prstDash val="solid"/>
            <a:round/>
            <a:headEnd len="med" w="med" type="none"/>
            <a:tailEnd len="med" w="med" type="triangle"/>
          </a:ln>
        </p:spPr>
      </p:cxnSp>
      <p:sp>
        <p:nvSpPr>
          <p:cNvPr id="131" name="Google Shape;131;p20"/>
          <p:cNvSpPr txBox="1"/>
          <p:nvPr/>
        </p:nvSpPr>
        <p:spPr>
          <a:xfrm>
            <a:off x="2339238" y="444050"/>
            <a:ext cx="14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True label: PC</a:t>
            </a:r>
            <a:endParaRPr>
              <a:solidFill>
                <a:schemeClr val="dk1"/>
              </a:solidFill>
            </a:endParaRPr>
          </a:p>
        </p:txBody>
      </p:sp>
      <p:sp>
        <p:nvSpPr>
          <p:cNvPr id="132" name="Google Shape;132;p20"/>
          <p:cNvSpPr txBox="1"/>
          <p:nvPr/>
        </p:nvSpPr>
        <p:spPr>
          <a:xfrm>
            <a:off x="4736863" y="444050"/>
            <a:ext cx="20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Predicted</a:t>
            </a:r>
            <a:r>
              <a:rPr lang="en">
                <a:solidFill>
                  <a:schemeClr val="dk1"/>
                </a:solidFill>
              </a:rPr>
              <a:t> label: TFL</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366050" y="916475"/>
            <a:ext cx="8411899" cy="3294117"/>
          </a:xfrm>
          <a:prstGeom prst="rect">
            <a:avLst/>
          </a:prstGeom>
          <a:noFill/>
          <a:ln>
            <a:noFill/>
          </a:ln>
        </p:spPr>
      </p:pic>
      <p:sp>
        <p:nvSpPr>
          <p:cNvPr id="138" name="Google Shape;138;p21"/>
          <p:cNvSpPr txBox="1"/>
          <p:nvPr>
            <p:ph type="title"/>
          </p:nvPr>
        </p:nvSpPr>
        <p:spPr>
          <a:xfrm>
            <a:off x="163700" y="3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cxnSp>
        <p:nvCxnSpPr>
          <p:cNvPr id="139" name="Google Shape;139;p21"/>
          <p:cNvCxnSpPr/>
          <p:nvPr/>
        </p:nvCxnSpPr>
        <p:spPr>
          <a:xfrm>
            <a:off x="-683875" y="421825"/>
            <a:ext cx="296100" cy="599400"/>
          </a:xfrm>
          <a:prstGeom prst="straightConnector1">
            <a:avLst/>
          </a:prstGeom>
          <a:noFill/>
          <a:ln cap="flat" cmpd="sng" w="28575">
            <a:solidFill>
              <a:srgbClr val="38761D"/>
            </a:solidFill>
            <a:prstDash val="solid"/>
            <a:round/>
            <a:headEnd len="med" w="med" type="none"/>
            <a:tailEnd len="med" w="med" type="triangle"/>
          </a:ln>
        </p:spPr>
      </p:cxnSp>
      <p:cxnSp>
        <p:nvCxnSpPr>
          <p:cNvPr id="140" name="Google Shape;140;p21"/>
          <p:cNvCxnSpPr/>
          <p:nvPr/>
        </p:nvCxnSpPr>
        <p:spPr>
          <a:xfrm rot="10800000">
            <a:off x="4838475" y="2427575"/>
            <a:ext cx="164400" cy="480900"/>
          </a:xfrm>
          <a:prstGeom prst="straightConnector1">
            <a:avLst/>
          </a:prstGeom>
          <a:noFill/>
          <a:ln cap="flat" cmpd="sng" w="28575">
            <a:solidFill>
              <a:srgbClr val="FF9900"/>
            </a:solidFill>
            <a:prstDash val="solid"/>
            <a:round/>
            <a:headEnd len="med" w="med" type="none"/>
            <a:tailEnd len="med" w="med" type="triangle"/>
          </a:ln>
        </p:spPr>
      </p:cxnSp>
      <p:sp>
        <p:nvSpPr>
          <p:cNvPr id="141" name="Google Shape;141;p21"/>
          <p:cNvSpPr txBox="1"/>
          <p:nvPr/>
        </p:nvSpPr>
        <p:spPr>
          <a:xfrm>
            <a:off x="4848900" y="4575000"/>
            <a:ext cx="39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900"/>
                </a:solidFill>
              </a:rPr>
              <a:t>Dust</a:t>
            </a:r>
            <a:endParaRPr b="1">
              <a:solidFill>
                <a:srgbClr val="FF9900"/>
              </a:solidFill>
            </a:endParaRPr>
          </a:p>
        </p:txBody>
      </p:sp>
      <p:cxnSp>
        <p:nvCxnSpPr>
          <p:cNvPr id="142" name="Google Shape;142;p21"/>
          <p:cNvCxnSpPr/>
          <p:nvPr/>
        </p:nvCxnSpPr>
        <p:spPr>
          <a:xfrm rot="10800000">
            <a:off x="7502725" y="2427575"/>
            <a:ext cx="164400" cy="480900"/>
          </a:xfrm>
          <a:prstGeom prst="straightConnector1">
            <a:avLst/>
          </a:prstGeom>
          <a:noFill/>
          <a:ln cap="flat" cmpd="sng" w="28575">
            <a:solidFill>
              <a:srgbClr val="FF9900"/>
            </a:solidFill>
            <a:prstDash val="solid"/>
            <a:round/>
            <a:headEnd len="med" w="med" type="none"/>
            <a:tailEnd len="med" w="med" type="triangle"/>
          </a:ln>
        </p:spPr>
      </p:cxnSp>
      <p:sp>
        <p:nvSpPr>
          <p:cNvPr id="143" name="Google Shape;143;p21"/>
          <p:cNvSpPr txBox="1"/>
          <p:nvPr/>
        </p:nvSpPr>
        <p:spPr>
          <a:xfrm>
            <a:off x="2339238" y="444050"/>
            <a:ext cx="14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True label: TFL</a:t>
            </a:r>
            <a:endParaRPr>
              <a:solidFill>
                <a:schemeClr val="dk1"/>
              </a:solidFill>
            </a:endParaRPr>
          </a:p>
        </p:txBody>
      </p:sp>
      <p:sp>
        <p:nvSpPr>
          <p:cNvPr id="144" name="Google Shape;144;p21"/>
          <p:cNvSpPr txBox="1"/>
          <p:nvPr/>
        </p:nvSpPr>
        <p:spPr>
          <a:xfrm>
            <a:off x="4736863" y="444050"/>
            <a:ext cx="20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Predicted label: VC</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